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3"/>
  </p:notesMasterIdLst>
  <p:sldIdLst>
    <p:sldId id="257" r:id="rId2"/>
    <p:sldId id="269" r:id="rId3"/>
    <p:sldId id="270" r:id="rId4"/>
    <p:sldId id="316" r:id="rId5"/>
    <p:sldId id="312" r:id="rId6"/>
    <p:sldId id="287" r:id="rId7"/>
    <p:sldId id="273" r:id="rId8"/>
    <p:sldId id="258" r:id="rId9"/>
    <p:sldId id="313" r:id="rId10"/>
    <p:sldId id="314" r:id="rId11"/>
    <p:sldId id="327" r:id="rId12"/>
    <p:sldId id="277" r:id="rId13"/>
    <p:sldId id="317" r:id="rId14"/>
    <p:sldId id="305" r:id="rId15"/>
    <p:sldId id="306" r:id="rId16"/>
    <p:sldId id="307" r:id="rId17"/>
    <p:sldId id="308" r:id="rId18"/>
    <p:sldId id="309" r:id="rId19"/>
    <p:sldId id="310" r:id="rId20"/>
    <p:sldId id="318" r:id="rId21"/>
    <p:sldId id="303" r:id="rId22"/>
    <p:sldId id="304" r:id="rId23"/>
    <p:sldId id="302" r:id="rId24"/>
    <p:sldId id="301" r:id="rId25"/>
    <p:sldId id="299" r:id="rId26"/>
    <p:sldId id="300" r:id="rId27"/>
    <p:sldId id="315" r:id="rId28"/>
    <p:sldId id="319" r:id="rId29"/>
    <p:sldId id="331" r:id="rId30"/>
    <p:sldId id="291" r:id="rId31"/>
    <p:sldId id="328" r:id="rId32"/>
    <p:sldId id="329" r:id="rId33"/>
    <p:sldId id="320" r:id="rId34"/>
    <p:sldId id="321" r:id="rId35"/>
    <p:sldId id="326" r:id="rId36"/>
    <p:sldId id="322" r:id="rId37"/>
    <p:sldId id="324" r:id="rId38"/>
    <p:sldId id="311" r:id="rId39"/>
    <p:sldId id="325" r:id="rId40"/>
    <p:sldId id="285" r:id="rId41"/>
    <p:sldId id="272" r:id="rId42"/>
  </p:sldIdLst>
  <p:sldSz cx="12192000" cy="6858000"/>
  <p:notesSz cx="6858000" cy="9144000"/>
  <p:embeddedFontLst>
    <p:embeddedFont>
      <p:font typeface="a로케트" panose="02020600000000000000" pitchFamily="18" charset="-127"/>
      <p:regular r:id="rId44"/>
    </p:embeddedFont>
    <p:embeddedFont>
      <p:font typeface="a바른생각" panose="02020600000000000000" pitchFamily="18" charset="-127"/>
      <p:regular r:id="rId45"/>
    </p:embeddedFont>
    <p:embeddedFont>
      <p:font typeface="Cambria Math" panose="02040503050406030204" pitchFamily="18" charset="0"/>
      <p:regular r:id="rId46"/>
    </p:embeddedFont>
    <p:embeddedFont>
      <p:font typeface="DX영화자막 M" panose="02020600000000000000" pitchFamily="18" charset="-127"/>
      <p:regular r:id="rId47"/>
    </p:embeddedFont>
    <p:embeddedFont>
      <p:font typeface="DX유니고딕 115" panose="02020600000000000000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19C"/>
    <a:srgbClr val="8B7B6F"/>
    <a:srgbClr val="008291"/>
    <a:srgbClr val="FEECD4"/>
    <a:srgbClr val="E61D25"/>
    <a:srgbClr val="A5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94340" autoAdjust="0"/>
  </p:normalViewPr>
  <p:slideViewPr>
    <p:cSldViewPr snapToGrid="0">
      <p:cViewPr varScale="1">
        <p:scale>
          <a:sx n="107" d="100"/>
          <a:sy n="107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png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1FA71-E9EA-4B10-B646-804AA99C64F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5174C-615F-4930-A4D9-21B3D9537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7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조입니다</a:t>
            </a:r>
            <a:r>
              <a:rPr lang="en-US" altLang="ko-KR" dirty="0"/>
              <a:t>. </a:t>
            </a:r>
            <a:r>
              <a:rPr lang="ko-KR" altLang="en-US" dirty="0"/>
              <a:t>서울의 </a:t>
            </a:r>
            <a:r>
              <a:rPr lang="ko-KR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대중교통 사각지대 분석과 </a:t>
            </a:r>
            <a:r>
              <a:rPr lang="en-US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PM </a:t>
            </a:r>
            <a:r>
              <a:rPr lang="ko-KR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도입 지역 선정</a:t>
            </a:r>
            <a:r>
              <a:rPr lang="ko-KR" altLang="en-US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에 대한 발표 시작하겠습니다</a:t>
            </a:r>
            <a:r>
              <a:rPr lang="en-US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90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방법의 흐름입니다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PM</a:t>
            </a:r>
            <a:r>
              <a:rPr lang="ko-KR" altLang="en-US" dirty="0"/>
              <a:t>의 도입지역을 </a:t>
            </a:r>
            <a:r>
              <a:rPr lang="ko-KR" altLang="en-US" dirty="0" err="1"/>
              <a:t>선정시</a:t>
            </a:r>
            <a:r>
              <a:rPr lang="ko-KR" altLang="en-US" dirty="0"/>
              <a:t> 대중교통 취약지역과 </a:t>
            </a:r>
            <a:r>
              <a:rPr lang="en-US" altLang="ko-KR" dirty="0"/>
              <a:t>PM</a:t>
            </a:r>
            <a:r>
              <a:rPr lang="ko-KR" altLang="en-US" dirty="0"/>
              <a:t>도입 영향도라는 두가지 상이한 지표를 고려해주기 위해 </a:t>
            </a:r>
            <a:endParaRPr lang="en-US" altLang="ko-KR" dirty="0"/>
          </a:p>
          <a:p>
            <a:r>
              <a:rPr lang="ko-KR" altLang="en-US" dirty="0"/>
              <a:t>두가지 상이한 지표에 대한 각각 지표를 지수화 한 후 교차 분석을 통해 도입이 필요한 지역을 도출해 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그러한 과정에서 저희가 생각한 지표의 </a:t>
            </a:r>
            <a:r>
              <a:rPr lang="ko-KR" altLang="en-US" dirty="0" err="1"/>
              <a:t>요인값들이</a:t>
            </a:r>
            <a:r>
              <a:rPr lang="ko-KR" altLang="en-US" dirty="0"/>
              <a:t> 타당한지에 대한 검증을 위해 다중회귀 분석을 진행하였고 분석전에 군집분석을 통해 </a:t>
            </a:r>
            <a:r>
              <a:rPr lang="en-US" altLang="ko-KR" dirty="0"/>
              <a:t>EDA</a:t>
            </a:r>
            <a:r>
              <a:rPr lang="ko-KR" altLang="en-US" dirty="0"/>
              <a:t>과정을 거쳐</a:t>
            </a:r>
            <a:endParaRPr lang="en-US" altLang="ko-KR" dirty="0"/>
          </a:p>
          <a:p>
            <a:r>
              <a:rPr lang="ko-KR" altLang="en-US" dirty="0"/>
              <a:t>분석 요소들을 선정하였습니다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다음 슬라이드부터 </a:t>
            </a:r>
            <a:r>
              <a:rPr lang="en-US" altLang="ko-KR" dirty="0"/>
              <a:t>EDA</a:t>
            </a:r>
            <a:r>
              <a:rPr lang="ko-KR" altLang="en-US" dirty="0"/>
              <a:t>과정에서 진행한 분석 절차부터 결론까지 자세히 설명해 드리겠습니다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68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21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41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적합도 지수 산출방법 언급</a:t>
            </a:r>
            <a:endParaRPr lang="en-US" altLang="ko-KR" dirty="0"/>
          </a:p>
          <a:p>
            <a:r>
              <a:rPr lang="ko-KR" altLang="en-US" dirty="0"/>
              <a:t>회귀 분석 결과 산출된 중요 요인을 바탕으로 물리적 환경 지수와 교통취약성 지수 두가지 칼럼을 작성함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4</a:t>
            </a:r>
            <a:r>
              <a:rPr lang="ko-KR" altLang="en-US" dirty="0"/>
              <a:t>분위수로 구분하여 교차분석을 진행하기 위한 작업을 진행하였고</a:t>
            </a:r>
            <a:endParaRPr lang="en-US" altLang="ko-KR" dirty="0"/>
          </a:p>
          <a:p>
            <a:r>
              <a:rPr lang="ko-KR" altLang="en-US" dirty="0" err="1"/>
              <a:t>투바이투</a:t>
            </a:r>
            <a:r>
              <a:rPr lang="ko-KR" altLang="en-US" dirty="0"/>
              <a:t> 테이블을 작성해 교차 분석을 진행하였다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667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적합도 지수 산출방법 언급</a:t>
            </a:r>
            <a:endParaRPr lang="en-US" altLang="ko-KR" dirty="0"/>
          </a:p>
          <a:p>
            <a:r>
              <a:rPr lang="ko-KR" altLang="en-US" dirty="0"/>
              <a:t>회귀 분석 결과 산출된 중요 요인을 바탕으로 물리적 환경 지수와 교통취약성 지수 두가지 칼럼을 작성함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4</a:t>
            </a:r>
            <a:r>
              <a:rPr lang="ko-KR" altLang="en-US" dirty="0"/>
              <a:t>분위수로 구분하여 교차분석을 진행하기 위한 작업을 진행하였고</a:t>
            </a:r>
            <a:endParaRPr lang="en-US" altLang="ko-KR" dirty="0"/>
          </a:p>
          <a:p>
            <a:r>
              <a:rPr lang="ko-KR" altLang="en-US" dirty="0" err="1"/>
              <a:t>투바이투</a:t>
            </a:r>
            <a:r>
              <a:rPr lang="ko-KR" altLang="en-US" dirty="0"/>
              <a:t> 테이블을 작성해 교차 분석을 진행하였다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036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66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453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취약지 후보 중 어떤 지역을 우선 순위로 고려해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731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855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결론 입니다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 </a:t>
            </a:r>
          </a:p>
          <a:p>
            <a:r>
              <a:rPr lang="ko-KR" altLang="en-US" dirty="0"/>
              <a:t>저희의 분석 내용을 다시 </a:t>
            </a:r>
            <a:r>
              <a:rPr lang="ko-KR" altLang="en-US" dirty="0" err="1"/>
              <a:t>한줄씩</a:t>
            </a:r>
            <a:r>
              <a:rPr lang="ko-KR" altLang="en-US" dirty="0"/>
              <a:t> 정리해 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4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조원구성입니다</a:t>
            </a:r>
            <a:r>
              <a:rPr lang="en-US" altLang="ko-KR" dirty="0"/>
              <a:t>. </a:t>
            </a:r>
            <a:r>
              <a:rPr lang="ko-KR" altLang="en-US" dirty="0"/>
              <a:t>각자의 특성과 특화된 분야를 살려 분석을 진행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22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rPr>
              <a:t>연구과정에서 논리를 가지고 진행한 분석에서도 생각보다 데이터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rPr>
              <a:t>전처리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rPr>
              <a:t> 과정에서 많은 소요시간이 필요하다는 것을 알 수 있었다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solidFill>
                  <a:prstClr val="black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rPr>
              <a:t>논리적으로 맞다고 생각하는 연구흐름에서도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65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8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수행 도구 및 데이터 입니다</a:t>
            </a:r>
            <a:r>
              <a:rPr lang="en-US" altLang="ko-KR" dirty="0"/>
              <a:t>. </a:t>
            </a:r>
          </a:p>
          <a:p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505360"/>
                </a:solidFill>
                <a:effectLst/>
                <a:latin typeface="Nanum"/>
              </a:rPr>
              <a:t>GIS</a:t>
            </a:r>
            <a:r>
              <a:rPr lang="ko-KR" altLang="en-US" b="0" i="0" dirty="0">
                <a:solidFill>
                  <a:srgbClr val="505360"/>
                </a:solidFill>
                <a:effectLst/>
                <a:latin typeface="Nanum"/>
              </a:rPr>
              <a:t>는 지리적 위치를 갖고 있는 대상에 대한 </a:t>
            </a:r>
            <a:endParaRPr lang="en-US" altLang="ko-KR" b="0" i="0" dirty="0">
              <a:solidFill>
                <a:srgbClr val="505360"/>
              </a:solidFill>
              <a:effectLst/>
              <a:latin typeface="Nanu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05360"/>
                </a:solidFill>
                <a:effectLst/>
                <a:latin typeface="Nanum"/>
              </a:rPr>
              <a:t>위치자료와 속성자료를 이용해 공간 단위의 분석이 가능한 툴이라 동 단위 전처리과정을 진행하였습니다</a:t>
            </a:r>
            <a:r>
              <a:rPr lang="en-US" altLang="ko-KR" b="0" i="0" dirty="0">
                <a:solidFill>
                  <a:srgbClr val="505360"/>
                </a:solidFill>
                <a:effectLst/>
                <a:latin typeface="Nanum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21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Ms</a:t>
            </a:r>
            <a:r>
              <a:rPr lang="en-US" altLang="ko-KR" dirty="0"/>
              <a:t> office </a:t>
            </a:r>
            <a:r>
              <a:rPr lang="ko-KR" altLang="en-US" dirty="0"/>
              <a:t>프로젝트를 이용해 일정관리를 진행하였습니다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74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</a:t>
            </a:r>
            <a:r>
              <a:rPr lang="ko-KR" altLang="en-US" dirty="0"/>
              <a:t> 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17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목차입니다</a:t>
            </a:r>
            <a:r>
              <a:rPr lang="en-US" altLang="ko-KR" dirty="0"/>
              <a:t>. </a:t>
            </a:r>
            <a:r>
              <a:rPr lang="ko-KR" altLang="en-US" dirty="0"/>
              <a:t>구체적인 분석 방법은 뒤에 설명 드리도록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9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공간분석을 위한 자료 수집 </a:t>
            </a:r>
            <a:endParaRPr lang="en-US" altLang="ko-KR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행정동 단위의 공간 분석을 진행하기 위해 자전거도로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거치대수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자전거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이용량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고도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DEM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데이터를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GIS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프로그램을 이용해 행정동 단위를 기반으로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전처리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작업을 진행하였다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endParaRPr lang="ko-KR" altLang="en-US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 </a:t>
            </a:r>
            <a:endParaRPr lang="en-US" altLang="ko-KR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우선 정보단위를 행정동 단위로 분석하기 위해 </a:t>
            </a:r>
            <a:r>
              <a:rPr lang="en-US" altLang="ko-KR" b="0" dirty="0">
                <a:effectLst/>
              </a:rPr>
              <a:t>GIS</a:t>
            </a:r>
            <a:r>
              <a:rPr lang="ko-KR" altLang="en-US" b="0" dirty="0">
                <a:effectLst/>
              </a:rPr>
              <a:t>를 사용하였고</a:t>
            </a:r>
            <a:endParaRPr lang="en-US" altLang="ko-KR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상이한 데이터 단위를 함께 고려한 지표를 내기 위해 데이터 단위의 통일을 위해 표준화 작업을 진행하였습니다</a:t>
            </a:r>
            <a:r>
              <a:rPr lang="en-US" altLang="ko-KR" b="0" dirty="0">
                <a:effectLst/>
              </a:rPr>
              <a:t>. </a:t>
            </a:r>
            <a:r>
              <a:rPr lang="ko-KR" altLang="en-US" b="0" dirty="0">
                <a:effectLst/>
              </a:rPr>
              <a:t>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i="1" dirty="0"/>
              <a:t>GIS </a:t>
            </a:r>
            <a:r>
              <a:rPr lang="ko-KR" altLang="en-US" i="1" dirty="0"/>
              <a:t>를 이용해 </a:t>
            </a:r>
            <a:r>
              <a:rPr lang="ko-KR" altLang="en-US" i="1" dirty="0" err="1"/>
              <a:t>행정동별로</a:t>
            </a:r>
            <a:r>
              <a:rPr lang="ko-KR" altLang="en-US" i="1" dirty="0"/>
              <a:t> 데이터 전처리를 진행한 결과입니다</a:t>
            </a:r>
            <a:r>
              <a:rPr lang="en-US" altLang="ko-KR" i="1" dirty="0"/>
              <a:t>.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62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/>
              <a:t>표준화 작업을 거친 데이터 단위  통일화 과정입니다</a:t>
            </a:r>
            <a:r>
              <a:rPr lang="en-US" altLang="ko-KR" i="1" dirty="0"/>
              <a:t>. 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14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2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4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7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7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9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3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2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7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oleObject" Target="../embeddings/oleObject3.bin"/><Relationship Id="rId18" Type="http://schemas.openxmlformats.org/officeDocument/2006/relationships/image" Target="../media/image33.wmf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9.wmf"/><Relationship Id="rId1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2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2.png"/><Relationship Id="rId9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4B7C98-B0A6-4DD8-A38B-7288A1450654}"/>
              </a:ext>
            </a:extLst>
          </p:cNvPr>
          <p:cNvGrpSpPr/>
          <p:nvPr/>
        </p:nvGrpSpPr>
        <p:grpSpPr>
          <a:xfrm>
            <a:off x="4057650" y="814367"/>
            <a:ext cx="4155625" cy="4898094"/>
            <a:chOff x="4057650" y="814367"/>
            <a:chExt cx="4155625" cy="4898094"/>
          </a:xfrm>
        </p:grpSpPr>
        <p:grpSp>
          <p:nvGrpSpPr>
            <p:cNvPr id="4" name="그룹 3"/>
            <p:cNvGrpSpPr/>
            <p:nvPr/>
          </p:nvGrpSpPr>
          <p:grpSpPr>
            <a:xfrm>
              <a:off x="6258586" y="2926233"/>
              <a:ext cx="1056435" cy="2138178"/>
              <a:chOff x="6215360" y="2564039"/>
              <a:chExt cx="1800171" cy="3643468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7506668" y="5385666"/>
                <a:ext cx="508863" cy="797387"/>
                <a:chOff x="11061358" y="5184658"/>
                <a:chExt cx="244816" cy="1243772"/>
              </a:xfrm>
            </p:grpSpPr>
            <p:sp>
              <p:nvSpPr>
                <p:cNvPr id="79" name="사다리꼴 78"/>
                <p:cNvSpPr/>
                <p:nvPr/>
              </p:nvSpPr>
              <p:spPr>
                <a:xfrm>
                  <a:off x="11061358" y="5185021"/>
                  <a:ext cx="244634" cy="124340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6215360" y="2564039"/>
                <a:ext cx="948519" cy="3617249"/>
                <a:chOff x="11001829" y="5044648"/>
                <a:chExt cx="362857" cy="1383782"/>
              </a:xfrm>
            </p:grpSpPr>
            <p:sp>
              <p:nvSpPr>
                <p:cNvPr id="48" name="사다리꼴 47"/>
                <p:cNvSpPr/>
                <p:nvPr/>
              </p:nvSpPr>
              <p:spPr>
                <a:xfrm>
                  <a:off x="11001829" y="5185019"/>
                  <a:ext cx="362857" cy="1243411"/>
                </a:xfrm>
                <a:prstGeom prst="trapezoid">
                  <a:avLst>
                    <a:gd name="adj" fmla="val 15156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11099460" y="5339377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11099460" y="5564679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11099460" y="5789981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1099460" y="6015283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11099460" y="6240585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61" name="직선 연결선 60"/>
                <p:cNvCxnSpPr>
                  <a:endCxn id="59" idx="0"/>
                </p:cNvCxnSpPr>
                <p:nvPr/>
              </p:nvCxnSpPr>
              <p:spPr>
                <a:xfrm flipH="1">
                  <a:off x="11183767" y="5044648"/>
                  <a:ext cx="964" cy="14001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/>
              <p:cNvGrpSpPr/>
              <p:nvPr/>
            </p:nvGrpSpPr>
            <p:grpSpPr>
              <a:xfrm>
                <a:off x="7020369" y="4961398"/>
                <a:ext cx="740730" cy="1246109"/>
                <a:chOff x="11001829" y="5184658"/>
                <a:chExt cx="362857" cy="1243772"/>
              </a:xfrm>
            </p:grpSpPr>
            <p:sp>
              <p:nvSpPr>
                <p:cNvPr id="65" name="사다리꼴 64"/>
                <p:cNvSpPr/>
                <p:nvPr/>
              </p:nvSpPr>
              <p:spPr>
                <a:xfrm>
                  <a:off x="11001829" y="5185019"/>
                  <a:ext cx="362857" cy="1243411"/>
                </a:xfrm>
                <a:prstGeom prst="trapezoid">
                  <a:avLst>
                    <a:gd name="adj" fmla="val 1515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" name="그룹 12"/>
            <p:cNvGrpSpPr/>
            <p:nvPr/>
          </p:nvGrpSpPr>
          <p:grpSpPr>
            <a:xfrm>
              <a:off x="5567287" y="814367"/>
              <a:ext cx="953967" cy="4898094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tIns="648000" rtlCol="0" anchor="ctr"/>
              <a:lstStyle/>
              <a:p>
                <a:r>
                  <a:rPr lang="en-US" altLang="ko-KR" sz="600" spc="-300" dirty="0">
                    <a:solidFill>
                      <a:srgbClr val="FFC000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 </a:t>
                </a:r>
                <a:r>
                  <a:rPr lang="en-US" altLang="ko-KR" spc="-300" dirty="0">
                    <a:solidFill>
                      <a:srgbClr val="FFC000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2 </a:t>
                </a:r>
                <a:r>
                  <a:rPr lang="ko-KR" altLang="en-US" dirty="0" err="1">
                    <a:solidFill>
                      <a:prstClr val="white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삼박이</a:t>
                </a:r>
                <a:endParaRPr lang="ko-KR" altLang="en-US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1632" y="4469053"/>
                <a:ext cx="344567" cy="144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rgbClr val="FFC000"/>
                    </a:solidFill>
                    <a:latin typeface="DX영화자막 M" panose="02020600000000000000" pitchFamily="18" charset="-127"/>
                    <a:ea typeface="DX영화자막 M" panose="02020600000000000000" pitchFamily="18" charset="-127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861" y="5258967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  <a:p>
                <a:pPr algn="ctr"/>
                <a:r>
                  <a:rPr lang="en-US" altLang="ko-KR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</a:t>
                </a:r>
                <a:endParaRPr lang="ko-KR" altLang="en-US" sz="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422" y="4254134"/>
              <a:ext cx="830314" cy="830314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095" y="3807938"/>
              <a:ext cx="1316180" cy="1316180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4057650" y="2561855"/>
              <a:ext cx="1629715" cy="2457372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41939" y="1586920"/>
              <a:ext cx="753637" cy="512891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6788865" y="2109074"/>
              <a:ext cx="436242" cy="296886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7516178" y="3263204"/>
              <a:ext cx="218121" cy="148443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5017759"/>
            <a:ext cx="12192000" cy="190374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서울의 대중교통 사각지대 분석과 </a:t>
            </a:r>
            <a:r>
              <a:rPr lang="en-US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PM </a:t>
            </a:r>
            <a:r>
              <a:rPr lang="ko-KR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도입 지역 선정</a:t>
            </a:r>
            <a:endParaRPr lang="en-US" altLang="ko-KR" sz="3600" dirty="0">
              <a:effectLst/>
              <a:latin typeface="a바른생각" panose="02020600000000000000" pitchFamily="18" charset="-127"/>
              <a:ea typeface="a바른생각" panose="02020600000000000000" pitchFamily="18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박성희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박주희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박성준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이동규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489799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70100" y="4824289"/>
            <a:ext cx="1763249" cy="372137"/>
          </a:xfrm>
          <a:prstGeom prst="roundRect">
            <a:avLst>
              <a:gd name="adj" fmla="val 50000"/>
            </a:avLst>
          </a:prstGeom>
          <a:solidFill>
            <a:srgbClr val="DF374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prstClr val="white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삼박이</a:t>
            </a:r>
            <a:endParaRPr lang="ko-KR" altLang="en-US" sz="2000" dirty="0">
              <a:solidFill>
                <a:prstClr val="white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C101B4-B720-4AE5-8751-6A0F77CE81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34" y="3330077"/>
            <a:ext cx="1573712" cy="18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2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1B6AF70-DFB5-4265-84E6-272EAE13AF9D}"/>
              </a:ext>
            </a:extLst>
          </p:cNvPr>
          <p:cNvSpPr txBox="1"/>
          <p:nvPr/>
        </p:nvSpPr>
        <p:spPr>
          <a:xfrm>
            <a:off x="2346805" y="969364"/>
            <a:ext cx="281259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 단위 표준화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1E64AF1-C844-4937-83F4-05126077F654}"/>
              </a:ext>
            </a:extLst>
          </p:cNvPr>
          <p:cNvGrpSpPr/>
          <p:nvPr/>
        </p:nvGrpSpPr>
        <p:grpSpPr>
          <a:xfrm>
            <a:off x="108730" y="1391012"/>
            <a:ext cx="7284398" cy="4710482"/>
            <a:chOff x="-268774" y="1833507"/>
            <a:chExt cx="7589824" cy="4414893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092DECC-56D4-4EF2-8656-1E1A7040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8774" y="1833508"/>
              <a:ext cx="7589824" cy="4414892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AA11A5C-F2C5-4624-A30D-E4E45F7F7E0D}"/>
                </a:ext>
              </a:extLst>
            </p:cNvPr>
            <p:cNvSpPr/>
            <p:nvPr/>
          </p:nvSpPr>
          <p:spPr>
            <a:xfrm>
              <a:off x="6496664" y="1833508"/>
              <a:ext cx="824386" cy="441489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BAA07BF-F5BB-4618-A01F-E08DD4C52549}"/>
                </a:ext>
              </a:extLst>
            </p:cNvPr>
            <p:cNvSpPr/>
            <p:nvPr/>
          </p:nvSpPr>
          <p:spPr>
            <a:xfrm>
              <a:off x="3220065" y="1833507"/>
              <a:ext cx="1094470" cy="34615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D4CB3-1D32-4BAB-BECB-E9A572F99EE5}"/>
                </a:ext>
              </a:extLst>
            </p:cNvPr>
            <p:cNvSpPr/>
            <p:nvPr/>
          </p:nvSpPr>
          <p:spPr>
            <a:xfrm>
              <a:off x="4314534" y="1833507"/>
              <a:ext cx="1094470" cy="34615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1D0DCA-6433-4DD2-B549-9CA67AF3E821}"/>
                </a:ext>
              </a:extLst>
            </p:cNvPr>
            <p:cNvSpPr/>
            <p:nvPr/>
          </p:nvSpPr>
          <p:spPr>
            <a:xfrm>
              <a:off x="5402195" y="1833507"/>
              <a:ext cx="1094470" cy="34615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5C5A8C9-7752-4E0C-82F9-061A687E9F91}"/>
              </a:ext>
            </a:extLst>
          </p:cNvPr>
          <p:cNvSpPr txBox="1"/>
          <p:nvPr/>
        </p:nvSpPr>
        <p:spPr>
          <a:xfrm>
            <a:off x="7539195" y="1841547"/>
            <a:ext cx="41888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서비스 도입 위치에 영향요인으로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선정된 각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요인별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단위의 표준화 과정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Z score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로 환산해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인자별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단위를 통일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E705414-4CD5-47C1-80AA-7B0E75410F38}"/>
                  </a:ext>
                </a:extLst>
              </p:cNvPr>
              <p:cNvSpPr txBox="1"/>
              <p:nvPr/>
            </p:nvSpPr>
            <p:spPr>
              <a:xfrm>
                <a:off x="7539195" y="3418744"/>
                <a:ext cx="4276725" cy="84895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num>
                        <m:den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각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요인값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평</m:t>
                    </m:r>
                    <m:r>
                      <a: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균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표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준편차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E705414-4CD5-47C1-80AA-7B0E7541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195" y="3418744"/>
                <a:ext cx="4276725" cy="848950"/>
              </a:xfrm>
              <a:prstGeom prst="rect">
                <a:avLst/>
              </a:prstGeom>
              <a:blipFill>
                <a:blip r:embed="rId8"/>
                <a:stretch>
                  <a:fillRect r="-569" b="-1063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그림 93">
            <a:extLst>
              <a:ext uri="{FF2B5EF4-FFF2-40B4-BE49-F238E27FC236}">
                <a16:creationId xmlns:a16="http://schemas.microsoft.com/office/drawing/2014/main" id="{2E8A35B3-2BD7-43E6-A428-8CF4755E4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3387" y="4457422"/>
            <a:ext cx="3713247" cy="1162734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830DDB-5DAA-4913-96B1-3EE1680D5805}"/>
              </a:ext>
            </a:extLst>
          </p:cNvPr>
          <p:cNvSpPr/>
          <p:nvPr/>
        </p:nvSpPr>
        <p:spPr>
          <a:xfrm>
            <a:off x="100134" y="114030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과정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63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0134" y="114030"/>
            <a:ext cx="344357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방법론 흐름도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4A3AE32-5261-4224-90CB-C678D2041F0C}"/>
              </a:ext>
            </a:extLst>
          </p:cNvPr>
          <p:cNvGrpSpPr/>
          <p:nvPr/>
        </p:nvGrpSpPr>
        <p:grpSpPr>
          <a:xfrm>
            <a:off x="2438261" y="882239"/>
            <a:ext cx="7805745" cy="5281695"/>
            <a:chOff x="2361063" y="821916"/>
            <a:chExt cx="7569628" cy="6008122"/>
          </a:xfrm>
          <a:solidFill>
            <a:schemeClr val="bg1">
              <a:lumMod val="95000"/>
            </a:schemeClr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BA2360-34EA-4A2D-A8E6-94EC6F7D8A5A}"/>
                </a:ext>
              </a:extLst>
            </p:cNvPr>
            <p:cNvSpPr/>
            <p:nvPr/>
          </p:nvSpPr>
          <p:spPr>
            <a:xfrm>
              <a:off x="4653569" y="821917"/>
              <a:ext cx="3421164" cy="42023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-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차량 소요 시간 비교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905F06-5917-414D-B867-12EA3CB8A53D}"/>
                </a:ext>
              </a:extLst>
            </p:cNvPr>
            <p:cNvSpPr/>
            <p:nvPr/>
          </p:nvSpPr>
          <p:spPr>
            <a:xfrm>
              <a:off x="4653569" y="1311052"/>
              <a:ext cx="3421164" cy="39060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교통시설 접근성 크기 비교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1C84169-04BE-4222-9446-D363713F121C}"/>
                </a:ext>
              </a:extLst>
            </p:cNvPr>
            <p:cNvSpPr/>
            <p:nvPr/>
          </p:nvSpPr>
          <p:spPr>
            <a:xfrm>
              <a:off x="2361178" y="821916"/>
              <a:ext cx="1418894" cy="8790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서비스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취약지역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BB2BD1B-3D32-4A1F-9C99-DD1C15A025A3}"/>
                </a:ext>
              </a:extLst>
            </p:cNvPr>
            <p:cNvSpPr/>
            <p:nvPr/>
          </p:nvSpPr>
          <p:spPr>
            <a:xfrm>
              <a:off x="3889098" y="821917"/>
              <a:ext cx="648646" cy="87900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교통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433CD5-1275-4AC2-813C-F8B47F7C1E4A}"/>
                </a:ext>
              </a:extLst>
            </p:cNvPr>
            <p:cNvSpPr/>
            <p:nvPr/>
          </p:nvSpPr>
          <p:spPr>
            <a:xfrm>
              <a:off x="2361063" y="1874248"/>
              <a:ext cx="1418894" cy="231178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PM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도입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영향도 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C79BF6-9E09-4735-9416-0DB49BD251E2}"/>
                </a:ext>
              </a:extLst>
            </p:cNvPr>
            <p:cNvSpPr/>
            <p:nvPr/>
          </p:nvSpPr>
          <p:spPr>
            <a:xfrm>
              <a:off x="4653569" y="1874248"/>
              <a:ext cx="914604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지형의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고도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6EC018-55AA-4D68-9BAD-D9BD05AF556A}"/>
                </a:ext>
              </a:extLst>
            </p:cNvPr>
            <p:cNvSpPr/>
            <p:nvPr/>
          </p:nvSpPr>
          <p:spPr>
            <a:xfrm>
              <a:off x="8206666" y="1874248"/>
              <a:ext cx="1724025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표준화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요인별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합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89B313-9349-4F8F-A2B5-0133A6F46E33}"/>
                </a:ext>
              </a:extLst>
            </p:cNvPr>
            <p:cNvSpPr/>
            <p:nvPr/>
          </p:nvSpPr>
          <p:spPr>
            <a:xfrm>
              <a:off x="8206665" y="821916"/>
              <a:ext cx="1724025" cy="8790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통계지표 분석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지역 도출 </a:t>
              </a: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75D3F0-7F0A-417B-8F12-2D9432B5AC63}"/>
                </a:ext>
              </a:extLst>
            </p:cNvPr>
            <p:cNvSpPr/>
            <p:nvPr/>
          </p:nvSpPr>
          <p:spPr>
            <a:xfrm>
              <a:off x="2365806" y="4527638"/>
              <a:ext cx="1414152" cy="23024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종합분석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및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시사점 도출</a:t>
              </a:r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5781F74D-591D-4616-8F2C-BB8FD038AB5B}"/>
                </a:ext>
              </a:extLst>
            </p:cNvPr>
            <p:cNvSpPr/>
            <p:nvPr/>
          </p:nvSpPr>
          <p:spPr>
            <a:xfrm rot="5400000">
              <a:off x="6084885" y="4179098"/>
              <a:ext cx="289545" cy="377581"/>
            </a:xfrm>
            <a:prstGeom prst="rightArrow">
              <a:avLst>
                <a:gd name="adj1" fmla="val 50000"/>
                <a:gd name="adj2" fmla="val 47826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22B0623-E2EB-4E80-A012-D77411DAE22C}"/>
                </a:ext>
              </a:extLst>
            </p:cNvPr>
            <p:cNvSpPr/>
            <p:nvPr/>
          </p:nvSpPr>
          <p:spPr>
            <a:xfrm>
              <a:off x="3889098" y="1865103"/>
              <a:ext cx="648646" cy="110043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PM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모빌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리티</a:t>
              </a: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D69D9A-957D-4604-B892-40972E35F193}"/>
                </a:ext>
              </a:extLst>
            </p:cNvPr>
            <p:cNvSpPr/>
            <p:nvPr/>
          </p:nvSpPr>
          <p:spPr>
            <a:xfrm>
              <a:off x="4653568" y="4533304"/>
              <a:ext cx="3421163" cy="134609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CCF37D9-FD0C-4FA2-864A-DA502FC5B777}"/>
                </a:ext>
              </a:extLst>
            </p:cNvPr>
            <p:cNvSpPr/>
            <p:nvPr/>
          </p:nvSpPr>
          <p:spPr>
            <a:xfrm>
              <a:off x="8206666" y="4533304"/>
              <a:ext cx="1724025" cy="134609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교차분석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변수 추가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   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공시지가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48E110-2FC6-46D3-AECE-99DD5677F52F}"/>
                </a:ext>
              </a:extLst>
            </p:cNvPr>
            <p:cNvSpPr/>
            <p:nvPr/>
          </p:nvSpPr>
          <p:spPr>
            <a:xfrm>
              <a:off x="3889098" y="4522023"/>
              <a:ext cx="648646" cy="135737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상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하위 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50%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교차분석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B0CCA63-8E37-47E1-92CE-589C499DA5DD}"/>
                </a:ext>
              </a:extLst>
            </p:cNvPr>
            <p:cNvSpPr/>
            <p:nvPr/>
          </p:nvSpPr>
          <p:spPr>
            <a:xfrm>
              <a:off x="5683906" y="1869675"/>
              <a:ext cx="950581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생산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인구수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BC1D6F3-8245-4A16-8B85-BE3D13925407}"/>
                </a:ext>
              </a:extLst>
            </p:cNvPr>
            <p:cNvSpPr/>
            <p:nvPr/>
          </p:nvSpPr>
          <p:spPr>
            <a:xfrm>
              <a:off x="6728322" y="1868640"/>
              <a:ext cx="1346409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자전거 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도로 길이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A079EC5-7B9E-4E7D-A26F-39D95258B5B4}"/>
                </a:ext>
              </a:extLst>
            </p:cNvPr>
            <p:cNvSpPr/>
            <p:nvPr/>
          </p:nvSpPr>
          <p:spPr>
            <a:xfrm>
              <a:off x="3889098" y="5991527"/>
              <a:ext cx="648646" cy="83851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이동</a:t>
              </a:r>
              <a:endPara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소요시간</a:t>
              </a:r>
              <a:endPara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19A5A73-90BC-448C-9784-E3883DD11086}"/>
                </a:ext>
              </a:extLst>
            </p:cNvPr>
            <p:cNvSpPr/>
            <p:nvPr/>
          </p:nvSpPr>
          <p:spPr>
            <a:xfrm>
              <a:off x="4653568" y="6005899"/>
              <a:ext cx="3421163" cy="82413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자동차 통행시간 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– 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 통행시간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차이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9A30B07-57D2-49A2-BF22-902E4C67705E}"/>
                </a:ext>
              </a:extLst>
            </p:cNvPr>
            <p:cNvSpPr/>
            <p:nvPr/>
          </p:nvSpPr>
          <p:spPr>
            <a:xfrm>
              <a:off x="8206666" y="6005899"/>
              <a:ext cx="1724025" cy="82413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API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자료 수집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 이동시간 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41F9C45-EA0B-4AA0-97B6-137DC5D3A9EF}"/>
                </a:ext>
              </a:extLst>
            </p:cNvPr>
            <p:cNvSpPr/>
            <p:nvPr/>
          </p:nvSpPr>
          <p:spPr>
            <a:xfrm>
              <a:off x="3889098" y="3068313"/>
              <a:ext cx="648646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 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가중치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7313C45-0F30-49E9-89A2-E75497ABA842}"/>
                </a:ext>
              </a:extLst>
            </p:cNvPr>
            <p:cNvSpPr/>
            <p:nvPr/>
          </p:nvSpPr>
          <p:spPr>
            <a:xfrm>
              <a:off x="8206664" y="3064781"/>
              <a:ext cx="1724025" cy="52322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영향변수 선정 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47AAD94-9640-4CEE-A3D9-BB739B5E0846}"/>
                </a:ext>
              </a:extLst>
            </p:cNvPr>
            <p:cNvSpPr/>
            <p:nvPr/>
          </p:nvSpPr>
          <p:spPr>
            <a:xfrm>
              <a:off x="4668362" y="3073542"/>
              <a:ext cx="3421163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542925" algn="l"/>
                  <a:tab pos="895350" algn="l"/>
                </a:tabLst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Multivariate Regression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다중회귀분석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7FB172-1761-43BA-9241-0FED67077203}"/>
                </a:ext>
              </a:extLst>
            </p:cNvPr>
            <p:cNvSpPr/>
            <p:nvPr/>
          </p:nvSpPr>
          <p:spPr>
            <a:xfrm>
              <a:off x="3889098" y="3669686"/>
              <a:ext cx="648646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군집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분석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6244EB6-4317-43D3-952B-856B4D2F3995}"/>
                </a:ext>
              </a:extLst>
            </p:cNvPr>
            <p:cNvSpPr/>
            <p:nvPr/>
          </p:nvSpPr>
          <p:spPr>
            <a:xfrm>
              <a:off x="8206664" y="3666154"/>
              <a:ext cx="1724025" cy="52322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데이터 군집 분석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624856C-ED33-4345-A0A1-74B72A4DB942}"/>
                </a:ext>
              </a:extLst>
            </p:cNvPr>
            <p:cNvSpPr/>
            <p:nvPr/>
          </p:nvSpPr>
          <p:spPr>
            <a:xfrm>
              <a:off x="4668362" y="3674915"/>
              <a:ext cx="3421163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542925" algn="l"/>
                  <a:tab pos="895350" algn="l"/>
                </a:tabLst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K-Means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군집분석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C4F77093-F17D-414B-BDFC-E570DBE36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29771"/>
              </p:ext>
            </p:extLst>
          </p:nvPr>
        </p:nvGraphicFramePr>
        <p:xfrm>
          <a:off x="4951133" y="4174201"/>
          <a:ext cx="3243060" cy="113197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10765">
                  <a:extLst>
                    <a:ext uri="{9D8B030D-6E8A-4147-A177-3AD203B41FA5}">
                      <a16:colId xmlns:a16="http://schemas.microsoft.com/office/drawing/2014/main" val="2410447293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3901589229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3870883442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4160293775"/>
                    </a:ext>
                  </a:extLst>
                </a:gridCol>
              </a:tblGrid>
              <a:tr h="187880">
                <a:tc rowSpan="2" grid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 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교통 취약성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83018"/>
                  </a:ext>
                </a:extLst>
              </a:tr>
              <a:tr h="18788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 err="1">
                          <a:effectLst/>
                        </a:rPr>
                        <a:t>히위</a:t>
                      </a:r>
                      <a:r>
                        <a:rPr lang="ko-KR" altLang="en-US" sz="1100" b="0" u="none" strike="noStrike" kern="100" dirty="0">
                          <a:effectLst/>
                        </a:rPr>
                        <a:t> 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하위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816008"/>
                  </a:ext>
                </a:extLst>
              </a:tr>
              <a:tr h="374973">
                <a:tc row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PM</a:t>
                      </a:r>
                      <a:endParaRPr lang="en-US" altLang="ko-KR" sz="4000" b="0" u="none" strike="noStrike" dirty="0">
                        <a:effectLst/>
                      </a:endParaRPr>
                    </a:p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도입</a:t>
                      </a:r>
                      <a:endParaRPr lang="ko-KR" altLang="en-US" sz="4000" b="0" u="none" strike="noStrike" dirty="0">
                        <a:effectLst/>
                      </a:endParaRPr>
                    </a:p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가능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상위 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High-Low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High-Mid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17635"/>
                  </a:ext>
                </a:extLst>
              </a:tr>
              <a:tr h="381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하위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Mid-Low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Mid-Low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37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92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D15223D-E026-4A33-AEC1-7B37B8B17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64464"/>
              </p:ext>
            </p:extLst>
          </p:nvPr>
        </p:nvGraphicFramePr>
        <p:xfrm>
          <a:off x="2122204" y="1145770"/>
          <a:ext cx="8259536" cy="4388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9385">
                  <a:extLst>
                    <a:ext uri="{9D8B030D-6E8A-4147-A177-3AD203B41FA5}">
                      <a16:colId xmlns:a16="http://schemas.microsoft.com/office/drawing/2014/main" val="2832833147"/>
                    </a:ext>
                  </a:extLst>
                </a:gridCol>
                <a:gridCol w="2280151">
                  <a:extLst>
                    <a:ext uri="{9D8B030D-6E8A-4147-A177-3AD203B41FA5}">
                      <a16:colId xmlns:a16="http://schemas.microsoft.com/office/drawing/2014/main" val="2065715327"/>
                    </a:ext>
                  </a:extLst>
                </a:gridCol>
              </a:tblGrid>
              <a:tr h="877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 클러스터링과 인구밀도 시각화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13377"/>
                  </a:ext>
                </a:extLst>
              </a:tr>
              <a:tr h="877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지하철과 버스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159076"/>
                  </a:ext>
                </a:extLst>
              </a:tr>
              <a:tr h="877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지하철과 버스 접근성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5634095"/>
                  </a:ext>
                </a:extLst>
              </a:tr>
              <a:tr h="877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자전거 이용비율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34762"/>
                  </a:ext>
                </a:extLst>
              </a:tr>
              <a:tr h="877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자전거 거치대 수와 스타벅스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845454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10D678D4-86DB-4A80-8C6C-5719BCEAD2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014423"/>
              </p:ext>
            </p:extLst>
          </p:nvPr>
        </p:nvGraphicFramePr>
        <p:xfrm>
          <a:off x="8899252" y="1265296"/>
          <a:ext cx="7200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" name="포장기 셸 개체" showAsIcon="1" r:id="rId8" imgW="2238120" imgH="707400" progId="Package">
                  <p:embed/>
                </p:oleObj>
              </mc:Choice>
              <mc:Fallback>
                <p:oleObj name="포장기 셸 개체" showAsIcon="1" r:id="rId8" imgW="223812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9">
                        <a:lum bright="-100000" contrast="-100000"/>
                        <a:alphaModFix amt="1000"/>
                      </a:blip>
                      <a:stretch>
                        <a:fillRect/>
                      </a:stretch>
                    </p:blipFill>
                    <p:spPr>
                      <a:xfrm>
                        <a:off x="8899252" y="1265296"/>
                        <a:ext cx="720000" cy="719137"/>
                      </a:xfrm>
                      <a:prstGeom prst="rect">
                        <a:avLst/>
                      </a:prstGeom>
                      <a:blipFill dpi="0" rotWithShape="1">
                        <a:blip r:embed="rId10"/>
                        <a:srcRect/>
                        <a:stretch>
                          <a:fillRect/>
                        </a:stretch>
                      </a:blip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 descr="컴퍼스">
            <a:extLst>
              <a:ext uri="{FF2B5EF4-FFF2-40B4-BE49-F238E27FC236}">
                <a16:creationId xmlns:a16="http://schemas.microsoft.com/office/drawing/2014/main" id="{B74D3ADA-EA16-4503-831E-EEAB2BCB4A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616726"/>
              </p:ext>
            </p:extLst>
          </p:nvPr>
        </p:nvGraphicFramePr>
        <p:xfrm>
          <a:off x="8899252" y="4717539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" name="포장기 셸 개체" showAsIcon="1" r:id="rId11" imgW="2827080" imgH="707400" progId="Package">
                  <p:embed/>
                </p:oleObj>
              </mc:Choice>
              <mc:Fallback>
                <p:oleObj name="포장기 셸 개체" showAsIcon="1" r:id="rId11" imgW="282708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2">
                        <a:lum bright="100000" contrast="100000"/>
                        <a:alphaModFix amt="3000"/>
                      </a:blip>
                      <a:stretch>
                        <a:fillRect/>
                      </a:stretch>
                    </p:blipFill>
                    <p:spPr>
                      <a:xfrm>
                        <a:off x="8899252" y="4717539"/>
                        <a:ext cx="720000" cy="720000"/>
                      </a:xfrm>
                      <a:prstGeom prst="rect">
                        <a:avLst/>
                      </a:prstGeom>
                      <a:blipFill dpi="0"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3E9BEA63-8CF4-4D45-9589-B59D48C65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017202"/>
              </p:ext>
            </p:extLst>
          </p:nvPr>
        </p:nvGraphicFramePr>
        <p:xfrm>
          <a:off x="8899252" y="2115815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" name="포장기 셸 개체" showAsIcon="1" r:id="rId13" imgW="2368800" imgH="707400" progId="Package">
                  <p:embed/>
                </p:oleObj>
              </mc:Choice>
              <mc:Fallback>
                <p:oleObj name="포장기 셸 개체" showAsIcon="1" r:id="rId13" imgW="236880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>
                        <a:lum bright="100000" contrast="100000"/>
                        <a:alphaModFix amt="1000"/>
                      </a:blip>
                      <a:stretch>
                        <a:fillRect/>
                      </a:stretch>
                    </p:blipFill>
                    <p:spPr>
                      <a:xfrm>
                        <a:off x="8899252" y="2115815"/>
                        <a:ext cx="720000" cy="720000"/>
                      </a:xfrm>
                      <a:prstGeom prst="rect">
                        <a:avLst/>
                      </a:prstGeom>
                      <a:blipFill dpi="0" rotWithShape="0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09A5B5C-CCFF-4215-8888-00ABC00C99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959738"/>
              </p:ext>
            </p:extLst>
          </p:nvPr>
        </p:nvGraphicFramePr>
        <p:xfrm>
          <a:off x="8899252" y="2985477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" name="포장기 셸 개체" showAsIcon="1" r:id="rId15" imgW="2368800" imgH="707400" progId="Package">
                  <p:embed/>
                </p:oleObj>
              </mc:Choice>
              <mc:Fallback>
                <p:oleObj name="포장기 셸 개체" showAsIcon="1" r:id="rId15" imgW="236880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6">
                        <a:lum bright="100000" contrast="100000"/>
                        <a:alphaModFix amt="1000"/>
                      </a:blip>
                      <a:stretch>
                        <a:fillRect/>
                      </a:stretch>
                    </p:blipFill>
                    <p:spPr>
                      <a:xfrm>
                        <a:off x="8899252" y="2985477"/>
                        <a:ext cx="720000" cy="720000"/>
                      </a:xfrm>
                      <a:prstGeom prst="rect">
                        <a:avLst/>
                      </a:prstGeom>
                      <a:blipFill dpi="0"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DA5300-9C72-45AD-926B-DB94805638F8}"/>
              </a:ext>
            </a:extLst>
          </p:cNvPr>
          <p:cNvSpPr/>
          <p:nvPr/>
        </p:nvSpPr>
        <p:spPr>
          <a:xfrm>
            <a:off x="349762" y="226058"/>
            <a:ext cx="341632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0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시각화</a:t>
            </a:r>
            <a:endParaRPr lang="en-US" altLang="ko-KR" sz="4000" dirty="0">
              <a:solidFill>
                <a:srgbClr val="00829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69451E5F-7092-4758-B6E8-720795B78E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82874"/>
              </p:ext>
            </p:extLst>
          </p:nvPr>
        </p:nvGraphicFramePr>
        <p:xfrm>
          <a:off x="8899252" y="3879533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" name="포장기 셸 개체" showAsIcon="1" r:id="rId17" imgW="1845360" imgH="707400" progId="Package">
                  <p:embed/>
                </p:oleObj>
              </mc:Choice>
              <mc:Fallback>
                <p:oleObj name="포장기 셸 개체" showAsIcon="1" r:id="rId17" imgW="184536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8">
                        <a:lum bright="-100000" contrast="-100000"/>
                        <a:alphaModFix amt="2000"/>
                      </a:blip>
                      <a:stretch>
                        <a:fillRect/>
                      </a:stretch>
                    </p:blipFill>
                    <p:spPr>
                      <a:xfrm>
                        <a:off x="8899252" y="3879533"/>
                        <a:ext cx="720000" cy="720000"/>
                      </a:xfrm>
                      <a:prstGeom prst="rect">
                        <a:avLst/>
                      </a:prstGeom>
                      <a:blipFill dpi="0"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311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2979015" y="2497976"/>
            <a:ext cx="623397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1" i="1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군집분석</a:t>
            </a:r>
          </a:p>
        </p:txBody>
      </p:sp>
    </p:spTree>
    <p:extLst>
      <p:ext uri="{BB962C8B-B14F-4D97-AF65-F5344CB8AC3E}">
        <p14:creationId xmlns:p14="http://schemas.microsoft.com/office/powerpoint/2010/main" val="341417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801314"/>
            <a:ext cx="648232" cy="648232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4036823" y="5845400"/>
            <a:ext cx="4811991" cy="450924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경사도와 총 대여 수 군집분석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A97DB-5AA3-4766-A57B-9DD0F51C5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47" y="829840"/>
            <a:ext cx="6879651" cy="49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0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70850"/>
            <a:ext cx="678695" cy="678695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69" y="301048"/>
            <a:ext cx="8647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227072" y="5629517"/>
            <a:ext cx="6213078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자전거도로의 길이와 총 대여 수 군집분석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6855BC-AA3C-44C0-B193-EEF2FA2402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7" b="2228"/>
          <a:stretch/>
        </p:blipFill>
        <p:spPr>
          <a:xfrm>
            <a:off x="2831945" y="881220"/>
            <a:ext cx="6797829" cy="47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6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337009" y="5803915"/>
            <a:ext cx="5647068" cy="39937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총 거치대 수와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0BFE5-A746-47D0-ADC3-307BA5163A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9"/>
          <a:stretch/>
        </p:blipFill>
        <p:spPr>
          <a:xfrm>
            <a:off x="2692270" y="1037962"/>
            <a:ext cx="6924349" cy="463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8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268719" y="5695423"/>
            <a:ext cx="5647068" cy="479363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행정동 면적과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4574D-5B8F-47AE-8615-07011A79A0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" r="4796"/>
          <a:stretch/>
        </p:blipFill>
        <p:spPr>
          <a:xfrm>
            <a:off x="2619701" y="1063489"/>
            <a:ext cx="7141029" cy="4530578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2F7D2EA9-080F-433D-AF58-E89ABBD3B2CD}"/>
              </a:ext>
            </a:extLst>
          </p:cNvPr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744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311916" y="5749888"/>
            <a:ext cx="5878286" cy="545841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인구수와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68CBF2-193E-449D-8B87-F4329E976D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7"/>
          <a:stretch/>
        </p:blipFill>
        <p:spPr>
          <a:xfrm>
            <a:off x="2811173" y="999309"/>
            <a:ext cx="6879771" cy="470589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93C73D6C-019F-4173-9CEA-2AD7D2C5B9D6}"/>
              </a:ext>
            </a:extLst>
          </p:cNvPr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26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155283" y="5747518"/>
            <a:ext cx="5878286" cy="518113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접근성과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4EEE1-1537-4C28-B481-2947D9FE3D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5"/>
          <a:stretch/>
        </p:blipFill>
        <p:spPr>
          <a:xfrm>
            <a:off x="2733354" y="1014000"/>
            <a:ext cx="6729960" cy="462581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D0F36A-D320-4260-A8B8-0E9451BBD89D}"/>
              </a:ext>
            </a:extLst>
          </p:cNvPr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063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3023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‘</a:t>
            </a:r>
            <a:r>
              <a:rPr lang="ko-KR" altLang="en-US" sz="32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삼박이</a:t>
            </a:r>
            <a:r>
              <a:rPr lang="en-US" altLang="ko-KR" sz="32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’</a:t>
            </a:r>
            <a:r>
              <a:rPr lang="ko-KR" altLang="en-US" sz="32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팀소개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4B86EF2D-E0DD-429B-94A6-6884FD76C846}"/>
              </a:ext>
            </a:extLst>
          </p:cNvPr>
          <p:cNvGrpSpPr/>
          <p:nvPr/>
        </p:nvGrpSpPr>
        <p:grpSpPr>
          <a:xfrm>
            <a:off x="389843" y="1244286"/>
            <a:ext cx="2814890" cy="2215635"/>
            <a:chOff x="3958609" y="2426546"/>
            <a:chExt cx="2249129" cy="1705374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1504011-182F-40B2-8D44-9796A9ED65EE}"/>
                </a:ext>
              </a:extLst>
            </p:cNvPr>
            <p:cNvGrpSpPr/>
            <p:nvPr/>
          </p:nvGrpSpPr>
          <p:grpSpPr>
            <a:xfrm>
              <a:off x="4546829" y="2426546"/>
              <a:ext cx="1022314" cy="1011805"/>
              <a:chOff x="7621127" y="3477074"/>
              <a:chExt cx="1309461" cy="1296000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89E04C65-9DC7-45B6-B071-983C8799B36E}"/>
                  </a:ext>
                </a:extLst>
              </p:cNvPr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B3DB7ABF-81E3-45A2-8D4B-8711D51A9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34367" y="3483999"/>
                <a:ext cx="1296221" cy="1248669"/>
              </a:xfrm>
              <a:prstGeom prst="rect">
                <a:avLst/>
              </a:prstGeom>
            </p:spPr>
          </p:pic>
        </p:grp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5E3D98D-977E-4A55-8440-C772450AC3A3}"/>
                </a:ext>
              </a:extLst>
            </p:cNvPr>
            <p:cNvSpPr/>
            <p:nvPr/>
          </p:nvSpPr>
          <p:spPr>
            <a:xfrm>
              <a:off x="3958609" y="3439001"/>
              <a:ext cx="2249129" cy="69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박성희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교차분석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팀장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07857EF4-669D-4EFA-8120-35BAC6BD5A54}"/>
              </a:ext>
            </a:extLst>
          </p:cNvPr>
          <p:cNvGrpSpPr/>
          <p:nvPr/>
        </p:nvGrpSpPr>
        <p:grpSpPr>
          <a:xfrm>
            <a:off x="8724635" y="2750637"/>
            <a:ext cx="2789503" cy="2340618"/>
            <a:chOff x="3958609" y="2383649"/>
            <a:chExt cx="2228844" cy="1801572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6E922D0-0F2B-4FB3-8BEA-6BB1AA7AFA25}"/>
                </a:ext>
              </a:extLst>
            </p:cNvPr>
            <p:cNvGrpSpPr/>
            <p:nvPr/>
          </p:nvGrpSpPr>
          <p:grpSpPr>
            <a:xfrm>
              <a:off x="4545123" y="2383649"/>
              <a:ext cx="1013507" cy="1054699"/>
              <a:chOff x="7618946" y="3422131"/>
              <a:chExt cx="1298181" cy="1350943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445A9B32-718A-4FAB-8DD6-24FD7D395101}"/>
                  </a:ext>
                </a:extLst>
              </p:cNvPr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4029A433-9812-4D87-B799-C255867F9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18946" y="3422131"/>
                <a:ext cx="1282483" cy="1235436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D289169-6E71-4B16-A85A-98B2727C9A81}"/>
                </a:ext>
              </a:extLst>
            </p:cNvPr>
            <p:cNvSpPr/>
            <p:nvPr/>
          </p:nvSpPr>
          <p:spPr>
            <a:xfrm>
              <a:off x="3958609" y="3439001"/>
              <a:ext cx="2228844" cy="746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이동규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API</a:t>
              </a:r>
              <a:r>
                <a:rPr lang="ko-KR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 분석</a:t>
              </a:r>
              <a:endParaRPr lang="en-US" altLang="ko-KR" sz="1100" dirty="0"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팀원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DB475C8-9949-41A2-B1ED-BBC43815ED79}"/>
              </a:ext>
            </a:extLst>
          </p:cNvPr>
          <p:cNvSpPr/>
          <p:nvPr/>
        </p:nvSpPr>
        <p:spPr>
          <a:xfrm>
            <a:off x="2924644" y="4169032"/>
            <a:ext cx="273869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박주희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</a:p>
          <a:p>
            <a:pPr algn="ctr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팀원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C843F0C0-4F62-4A04-9D3E-DE228EACE5B2}"/>
              </a:ext>
            </a:extLst>
          </p:cNvPr>
          <p:cNvGrpSpPr/>
          <p:nvPr/>
        </p:nvGrpSpPr>
        <p:grpSpPr>
          <a:xfrm>
            <a:off x="5659450" y="1323822"/>
            <a:ext cx="2738695" cy="2105179"/>
            <a:chOff x="3958609" y="2511565"/>
            <a:chExt cx="2188248" cy="1620355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9DC86A8A-05A3-46AA-80E5-1A1414223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r="41423"/>
            <a:stretch/>
          </p:blipFill>
          <p:spPr>
            <a:xfrm rot="5400000">
              <a:off x="4627149" y="2482368"/>
              <a:ext cx="869663" cy="92805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848793D-0487-435A-A55C-1E975527DF9F}"/>
                </a:ext>
              </a:extLst>
            </p:cNvPr>
            <p:cNvSpPr/>
            <p:nvPr/>
          </p:nvSpPr>
          <p:spPr>
            <a:xfrm>
              <a:off x="3958609" y="3439001"/>
              <a:ext cx="2188248" cy="6929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박성준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데이터 시각화</a:t>
              </a:r>
              <a:r>
                <a:rPr lang="en-US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및 군집분석</a:t>
              </a:r>
              <a:endPara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팀원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CB16588E-9AFD-4F56-9356-4CE4A11DE512}"/>
              </a:ext>
            </a:extLst>
          </p:cNvPr>
          <p:cNvSpPr/>
          <p:nvPr/>
        </p:nvSpPr>
        <p:spPr>
          <a:xfrm>
            <a:off x="3667742" y="2806366"/>
            <a:ext cx="1266321" cy="13145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8" name="그림 17" descr="실내, 놓은, 앉아있는, 침대이(가) 표시된 사진&#10;&#10;자동 생성된 설명">
            <a:extLst>
              <a:ext uri="{FF2B5EF4-FFF2-40B4-BE49-F238E27FC236}">
                <a16:creationId xmlns:a16="http://schemas.microsoft.com/office/drawing/2014/main" id="{4C8A4974-E1A3-4E40-8827-267CC9C4DE6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21"/>
          <a:stretch/>
        </p:blipFill>
        <p:spPr>
          <a:xfrm>
            <a:off x="3750635" y="2924264"/>
            <a:ext cx="1112849" cy="10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46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1856492" y="2644170"/>
            <a:ext cx="84958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1" i="1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다중회귀분석</a:t>
            </a:r>
          </a:p>
        </p:txBody>
      </p:sp>
    </p:spTree>
    <p:extLst>
      <p:ext uri="{BB962C8B-B14F-4D97-AF65-F5344CB8AC3E}">
        <p14:creationId xmlns:p14="http://schemas.microsoft.com/office/powerpoint/2010/main" val="2855891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D378B4-1A35-46BC-AE33-97DE507C1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444" y="701777"/>
            <a:ext cx="6098813" cy="536099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A858CE4E-5880-4C05-9CE6-16114640F4F7}"/>
              </a:ext>
            </a:extLst>
          </p:cNvPr>
          <p:cNvSpPr/>
          <p:nvPr/>
        </p:nvSpPr>
        <p:spPr>
          <a:xfrm>
            <a:off x="100134" y="114030"/>
            <a:ext cx="434958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Pearson </a:t>
            </a:r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상관분석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248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DCF429-83EE-4E37-93CC-5C64CCAE2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411" y="1201938"/>
            <a:ext cx="9212486" cy="217692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002A6B5-A4C8-4D83-AA95-F76216A9F46E}"/>
              </a:ext>
            </a:extLst>
          </p:cNvPr>
          <p:cNvSpPr txBox="1"/>
          <p:nvPr/>
        </p:nvSpPr>
        <p:spPr>
          <a:xfrm>
            <a:off x="2915343" y="3550796"/>
            <a:ext cx="6098458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변수선택법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전진선택법(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Forward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Selection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후진소거법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Backward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Elimination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단계적선택법(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Stepwise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Selection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2.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다중공선성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258668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E876EA-05C1-4C5D-BBDE-8E7BEF173EC9}"/>
              </a:ext>
            </a:extLst>
          </p:cNvPr>
          <p:cNvSpPr/>
          <p:nvPr/>
        </p:nvSpPr>
        <p:spPr>
          <a:xfrm>
            <a:off x="420611" y="1069051"/>
            <a:ext cx="348070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단계적선택법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54BEA3-EBDB-44C6-8A2C-B76900C2D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5" y="5455108"/>
            <a:ext cx="916163" cy="1062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A9A933-FC59-4D98-A8C9-DF371F549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76" y="1613534"/>
            <a:ext cx="4713453" cy="44662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BAF14C-75EC-40D4-ACE3-A0400A9EA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55" y="441197"/>
            <a:ext cx="3973237" cy="56607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5AEE37-9E2E-4032-9290-15C16E046EB6}"/>
              </a:ext>
            </a:extLst>
          </p:cNvPr>
          <p:cNvSpPr/>
          <p:nvPr/>
        </p:nvSpPr>
        <p:spPr>
          <a:xfrm>
            <a:off x="8559538" y="2773835"/>
            <a:ext cx="386499" cy="2401660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7A8E49-5E8F-42B0-8990-407FC1CCF2BD}"/>
              </a:ext>
            </a:extLst>
          </p:cNvPr>
          <p:cNvSpPr/>
          <p:nvPr/>
        </p:nvSpPr>
        <p:spPr>
          <a:xfrm>
            <a:off x="8254483" y="850530"/>
            <a:ext cx="1483877" cy="260646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3750D-5F78-42B9-B55F-B7A9CA775088}"/>
              </a:ext>
            </a:extLst>
          </p:cNvPr>
          <p:cNvSpPr/>
          <p:nvPr/>
        </p:nvSpPr>
        <p:spPr>
          <a:xfrm>
            <a:off x="6263148" y="4643997"/>
            <a:ext cx="2682889" cy="22546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605EBE-A144-4305-813E-23F24886F08E}"/>
              </a:ext>
            </a:extLst>
          </p:cNvPr>
          <p:cNvSpPr/>
          <p:nvPr/>
        </p:nvSpPr>
        <p:spPr>
          <a:xfrm>
            <a:off x="8254483" y="850529"/>
            <a:ext cx="1377197" cy="21852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16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6064D6-861B-4137-8D27-BB3F1EE41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93" y="1829983"/>
            <a:ext cx="11595849" cy="13688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BB48FF-9C31-4C63-85E0-C57DEC1AC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794" y="3544371"/>
            <a:ext cx="4715247" cy="125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55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257612" y="998367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345FB3-3330-4CEE-AF49-71C71FD09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7839" y="1459259"/>
            <a:ext cx="2772147" cy="39970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E9400F-9DAF-406C-9973-E7E79F8C67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33" y="806528"/>
            <a:ext cx="5378712" cy="537871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831E7E-58DB-4F92-9F6D-254EE1EA1BC1}"/>
              </a:ext>
            </a:extLst>
          </p:cNvPr>
          <p:cNvSpPr/>
          <p:nvPr/>
        </p:nvSpPr>
        <p:spPr>
          <a:xfrm>
            <a:off x="6994786" y="1460710"/>
            <a:ext cx="1369126" cy="3992597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AA8438-F533-4863-9E55-771321A851E5}"/>
              </a:ext>
            </a:extLst>
          </p:cNvPr>
          <p:cNvSpPr txBox="1"/>
          <p:nvPr/>
        </p:nvSpPr>
        <p:spPr>
          <a:xfrm>
            <a:off x="6420646" y="5625959"/>
            <a:ext cx="388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모든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VIF Factor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가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10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이하임을 확인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681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8B6CC4-7DCF-483B-AFE2-2EBF1153A7BC}"/>
              </a:ext>
            </a:extLst>
          </p:cNvPr>
          <p:cNvSpPr/>
          <p:nvPr/>
        </p:nvSpPr>
        <p:spPr>
          <a:xfrm>
            <a:off x="257612" y="998367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8231EF-B639-4898-A1C4-64C3632FA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113" y="1441356"/>
            <a:ext cx="7914802" cy="2781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75E325-48B1-49DF-904C-61E3F34CF6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514" y="3175716"/>
            <a:ext cx="3843744" cy="29518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1C2B40-F573-4A33-9B43-82055A775C09}"/>
              </a:ext>
            </a:extLst>
          </p:cNvPr>
          <p:cNvSpPr/>
          <p:nvPr/>
        </p:nvSpPr>
        <p:spPr>
          <a:xfrm>
            <a:off x="9143828" y="3145256"/>
            <a:ext cx="514026" cy="2948485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54C2EC-0294-4C12-8242-CFC76FB1D5A5}"/>
              </a:ext>
            </a:extLst>
          </p:cNvPr>
          <p:cNvSpPr/>
          <p:nvPr/>
        </p:nvSpPr>
        <p:spPr>
          <a:xfrm>
            <a:off x="5842514" y="4937809"/>
            <a:ext cx="3865666" cy="278061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122130-BD2F-4B52-A900-BF7A87E958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919" y="4219272"/>
            <a:ext cx="4113745" cy="71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11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257612" y="998367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F5829-825C-457C-99ED-00B30E47A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743" y="1597512"/>
            <a:ext cx="4267200" cy="28003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8562CD-9E7C-4722-AC62-7FB28094F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288" y="1590404"/>
            <a:ext cx="4943475" cy="38576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1AF6E9-4DD4-45A7-8F3A-88BBFA62B8BF}"/>
              </a:ext>
            </a:extLst>
          </p:cNvPr>
          <p:cNvSpPr/>
          <p:nvPr/>
        </p:nvSpPr>
        <p:spPr>
          <a:xfrm>
            <a:off x="6096001" y="1609694"/>
            <a:ext cx="3431458" cy="2549351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946426-EA09-4AFE-9502-7758DCF0E644}"/>
              </a:ext>
            </a:extLst>
          </p:cNvPr>
          <p:cNvSpPr/>
          <p:nvPr/>
        </p:nvSpPr>
        <p:spPr>
          <a:xfrm>
            <a:off x="4213195" y="2163159"/>
            <a:ext cx="1758747" cy="23554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5E975D-935C-4781-AD16-7F6AC34D973F}"/>
              </a:ext>
            </a:extLst>
          </p:cNvPr>
          <p:cNvSpPr/>
          <p:nvPr/>
        </p:nvSpPr>
        <p:spPr>
          <a:xfrm>
            <a:off x="8181918" y="5165181"/>
            <a:ext cx="1508888" cy="24578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02E470-36FA-4D34-963D-6F5F2F632449}"/>
              </a:ext>
            </a:extLst>
          </p:cNvPr>
          <p:cNvSpPr txBox="1"/>
          <p:nvPr/>
        </p:nvSpPr>
        <p:spPr>
          <a:xfrm>
            <a:off x="3000885" y="5760939"/>
            <a:ext cx="602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P-value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&lt;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0.05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  <a:sym typeface="Wingdings" panose="05000000000000000000" pitchFamily="2" charset="2"/>
              </a:rPr>
              <a:t>모두 유의함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850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1856492" y="2497976"/>
            <a:ext cx="849581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1" i="1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교차분석</a:t>
            </a:r>
          </a:p>
        </p:txBody>
      </p:sp>
    </p:spTree>
    <p:extLst>
      <p:ext uri="{BB962C8B-B14F-4D97-AF65-F5344CB8AC3E}">
        <p14:creationId xmlns:p14="http://schemas.microsoft.com/office/powerpoint/2010/main" val="3477422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0133" y="113026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방법론 모델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61D2D8-A95C-4131-9641-EAB4E809C1BF}"/>
              </a:ext>
            </a:extLst>
          </p:cNvPr>
          <p:cNvSpPr txBox="1"/>
          <p:nvPr/>
        </p:nvSpPr>
        <p:spPr>
          <a:xfrm>
            <a:off x="2313078" y="1245084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기준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E2BFCF0-3F83-41C8-8EEB-9176E5703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3"/>
          <a:stretch/>
        </p:blipFill>
        <p:spPr>
          <a:xfrm>
            <a:off x="7246523" y="1230488"/>
            <a:ext cx="4562531" cy="43624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A6E588-0F14-47ED-BE2D-65BD060DD259}"/>
              </a:ext>
            </a:extLst>
          </p:cNvPr>
          <p:cNvSpPr/>
          <p:nvPr/>
        </p:nvSpPr>
        <p:spPr>
          <a:xfrm>
            <a:off x="1341554" y="4573156"/>
            <a:ext cx="119978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환경지수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3A8B09-A3B0-44F2-A6F8-E28097682E1B}"/>
              </a:ext>
            </a:extLst>
          </p:cNvPr>
          <p:cNvSpPr/>
          <p:nvPr/>
        </p:nvSpPr>
        <p:spPr>
          <a:xfrm>
            <a:off x="4896218" y="4591591"/>
            <a:ext cx="1199782" cy="332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교통지수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09AF61-269D-4942-9847-C5ED213FD94F}"/>
              </a:ext>
            </a:extLst>
          </p:cNvPr>
          <p:cNvSpPr/>
          <p:nvPr/>
        </p:nvSpPr>
        <p:spPr>
          <a:xfrm>
            <a:off x="8524875" y="1230487"/>
            <a:ext cx="1649055" cy="4362451"/>
          </a:xfrm>
          <a:prstGeom prst="rect">
            <a:avLst/>
          </a:prstGeom>
          <a:noFill/>
          <a:ln w="3175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D7DE001-7D88-40A6-9917-A14E9EF0A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38" y="1830107"/>
            <a:ext cx="3089321" cy="267511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9571A1B-1791-4ECF-A743-328262719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5" y="2111812"/>
            <a:ext cx="3221213" cy="20132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7C6191-E886-47BB-B338-9EF887E71B32}"/>
              </a:ext>
            </a:extLst>
          </p:cNvPr>
          <p:cNvSpPr/>
          <p:nvPr/>
        </p:nvSpPr>
        <p:spPr>
          <a:xfrm>
            <a:off x="8572500" y="1312275"/>
            <a:ext cx="76034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환경지수</a:t>
            </a:r>
          </a:p>
        </p:txBody>
      </p:sp>
    </p:spTree>
    <p:extLst>
      <p:ext uri="{BB962C8B-B14F-4D97-AF65-F5344CB8AC3E}">
        <p14:creationId xmlns:p14="http://schemas.microsoft.com/office/powerpoint/2010/main" val="256699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35477" y="1023406"/>
            <a:ext cx="4642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프로젝트 수행 도구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F9D98F-7F69-4FD4-8E18-E94E23EF40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8" t="9594" r="21812" b="5321"/>
          <a:stretch/>
        </p:blipFill>
        <p:spPr>
          <a:xfrm>
            <a:off x="49428" y="1742225"/>
            <a:ext cx="4101348" cy="22023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156E04-3072-4E34-9136-F40534BCA2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0" t="20123" r="36567" b="18505"/>
          <a:stretch/>
        </p:blipFill>
        <p:spPr>
          <a:xfrm>
            <a:off x="4211277" y="1742225"/>
            <a:ext cx="1783597" cy="200504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E1338A-4F1D-4044-9CBE-F542DC04BBAC}"/>
              </a:ext>
            </a:extLst>
          </p:cNvPr>
          <p:cNvSpPr/>
          <p:nvPr/>
        </p:nvSpPr>
        <p:spPr>
          <a:xfrm>
            <a:off x="7085969" y="1027916"/>
            <a:ext cx="4642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0B3F3FA9-D928-4AB5-A4E3-CB5E8AFE05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68" y="2107969"/>
            <a:ext cx="1847500" cy="18475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192C6EB-8EAA-4E0D-97F3-9114E142E1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84" y="2206599"/>
            <a:ext cx="1847499" cy="18474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96F52D-1229-4FA4-9D98-4E60569706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94" y="3375413"/>
            <a:ext cx="3074248" cy="214578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92399F5-F3D8-42A8-A160-AEC8645839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8" t="23078" r="17758" b="21353"/>
          <a:stretch/>
        </p:blipFill>
        <p:spPr>
          <a:xfrm>
            <a:off x="1701748" y="3553645"/>
            <a:ext cx="3818227" cy="18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28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0133" y="113026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방법론 모델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61D2D8-A95C-4131-9641-EAB4E809C1BF}"/>
              </a:ext>
            </a:extLst>
          </p:cNvPr>
          <p:cNvSpPr txBox="1"/>
          <p:nvPr/>
        </p:nvSpPr>
        <p:spPr>
          <a:xfrm>
            <a:off x="1162036" y="1258461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종합분석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</a:t>
            </a:r>
          </a:p>
        </p:txBody>
      </p: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F0C1FAE3-8023-4E2C-A2A3-2E1B4446B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793273"/>
              </p:ext>
            </p:extLst>
          </p:nvPr>
        </p:nvGraphicFramePr>
        <p:xfrm>
          <a:off x="100133" y="1677055"/>
          <a:ext cx="4502864" cy="3252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9883">
                  <a:extLst>
                    <a:ext uri="{9D8B030D-6E8A-4147-A177-3AD203B41FA5}">
                      <a16:colId xmlns:a16="http://schemas.microsoft.com/office/drawing/2014/main" val="1625533977"/>
                    </a:ext>
                  </a:extLst>
                </a:gridCol>
                <a:gridCol w="1119883">
                  <a:extLst>
                    <a:ext uri="{9D8B030D-6E8A-4147-A177-3AD203B41FA5}">
                      <a16:colId xmlns:a16="http://schemas.microsoft.com/office/drawing/2014/main" val="2733589816"/>
                    </a:ext>
                  </a:extLst>
                </a:gridCol>
                <a:gridCol w="1131549">
                  <a:extLst>
                    <a:ext uri="{9D8B030D-6E8A-4147-A177-3AD203B41FA5}">
                      <a16:colId xmlns:a16="http://schemas.microsoft.com/office/drawing/2014/main" val="2707277637"/>
                    </a:ext>
                  </a:extLst>
                </a:gridCol>
                <a:gridCol w="1131549">
                  <a:extLst>
                    <a:ext uri="{9D8B030D-6E8A-4147-A177-3AD203B41FA5}">
                      <a16:colId xmlns:a16="http://schemas.microsoft.com/office/drawing/2014/main" val="1804781448"/>
                    </a:ext>
                  </a:extLst>
                </a:gridCol>
              </a:tblGrid>
              <a:tr h="509223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 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교통 취약성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25015"/>
                  </a:ext>
                </a:extLst>
              </a:tr>
              <a:tr h="84428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94957"/>
                  </a:ext>
                </a:extLst>
              </a:tr>
              <a:tr h="941726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물리적</a:t>
                      </a: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환경</a:t>
                      </a: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적합성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 </a:t>
                      </a:r>
                      <a:r>
                        <a:rPr lang="en-US" altLang="ko-KR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High-Mid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High-Low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62377"/>
                  </a:ext>
                </a:extLst>
              </a:tr>
              <a:tr h="95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</a:t>
                      </a:r>
                      <a:r>
                        <a:rPr lang="en-US" altLang="ko-KR" sz="16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1600" b="0" i="0" u="none" strike="noStrike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Mid-Low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Mid-Low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274214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F9BCBB0A-34A0-49CA-8114-6E465F24AA2E}"/>
              </a:ext>
            </a:extLst>
          </p:cNvPr>
          <p:cNvSpPr txBox="1"/>
          <p:nvPr/>
        </p:nvSpPr>
        <p:spPr>
          <a:xfrm>
            <a:off x="667973" y="5044946"/>
            <a:ext cx="336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Table2.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2x2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테이블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9771435-C5A4-4FDD-9AA9-874FC6B07B1C}"/>
              </a:ext>
            </a:extLst>
          </p:cNvPr>
          <p:cNvSpPr txBox="1"/>
          <p:nvPr/>
        </p:nvSpPr>
        <p:spPr>
          <a:xfrm>
            <a:off x="2351565" y="5752312"/>
            <a:ext cx="6925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환경적합도지수와</a:t>
            </a:r>
            <a:r>
              <a:rPr kumimoji="0" lang="ko-KR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교통 취약성지수를 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4</a:t>
            </a:r>
            <a:r>
              <a:rPr kumimoji="0" lang="ko-KR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분위수로 구분하여</a:t>
            </a:r>
            <a:endParaRPr kumimoji="0" lang="en-US" altLang="ko-KR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교차분석한 지점을 자전거 활성화에 영향을 미치는 지표로 선정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310FCF1-DE5F-42DE-8932-CD2FE4DFA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57" y="2422491"/>
            <a:ext cx="2496601" cy="325231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0E2BFCF0-3F83-41C8-8EEB-9176E5703C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42"/>
          <a:stretch/>
        </p:blipFill>
        <p:spPr>
          <a:xfrm>
            <a:off x="7246524" y="1230488"/>
            <a:ext cx="4516042" cy="4362450"/>
          </a:xfrm>
          <a:prstGeom prst="rect">
            <a:avLst/>
          </a:prstGeom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FE75378-BE74-4A4F-A860-9ABD4F97881E}"/>
              </a:ext>
            </a:extLst>
          </p:cNvPr>
          <p:cNvGrpSpPr/>
          <p:nvPr/>
        </p:nvGrpSpPr>
        <p:grpSpPr>
          <a:xfrm>
            <a:off x="4680657" y="812134"/>
            <a:ext cx="2496601" cy="1658851"/>
            <a:chOff x="4616959" y="1346786"/>
            <a:chExt cx="2004062" cy="1658851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8CB76C61-A229-4DFF-8552-D6EAADCA6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1197" r="16644"/>
            <a:stretch/>
          </p:blipFill>
          <p:spPr>
            <a:xfrm>
              <a:off x="4616959" y="1716118"/>
              <a:ext cx="2004062" cy="1289519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0B088A97-AA36-4074-BCB3-C518A1409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9449" r="16644" b="35165"/>
            <a:stretch/>
          </p:blipFill>
          <p:spPr>
            <a:xfrm>
              <a:off x="4616959" y="1346786"/>
              <a:ext cx="2004062" cy="369332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CD164F3-BD4A-402A-9963-11D7FBA4AA4D}"/>
                </a:ext>
              </a:extLst>
            </p:cNvPr>
            <p:cNvSpPr/>
            <p:nvPr/>
          </p:nvSpPr>
          <p:spPr>
            <a:xfrm>
              <a:off x="4616959" y="1716118"/>
              <a:ext cx="2004062" cy="8716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A6E588-0F14-47ED-BE2D-65BD060DD259}"/>
              </a:ext>
            </a:extLst>
          </p:cNvPr>
          <p:cNvSpPr/>
          <p:nvPr/>
        </p:nvSpPr>
        <p:spPr>
          <a:xfrm>
            <a:off x="8653462" y="1230487"/>
            <a:ext cx="771739" cy="36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환경지수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799ADE-30DC-45F9-806A-E80BE31CAC9A}"/>
              </a:ext>
            </a:extLst>
          </p:cNvPr>
          <p:cNvSpPr/>
          <p:nvPr/>
        </p:nvSpPr>
        <p:spPr>
          <a:xfrm>
            <a:off x="10153650" y="1230487"/>
            <a:ext cx="1649055" cy="4362451"/>
          </a:xfrm>
          <a:prstGeom prst="rect">
            <a:avLst/>
          </a:prstGeom>
          <a:noFill/>
          <a:ln w="3175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FC44CD-8DA0-46E6-A120-60BF409161C0}"/>
              </a:ext>
            </a:extLst>
          </p:cNvPr>
          <p:cNvSpPr/>
          <p:nvPr/>
        </p:nvSpPr>
        <p:spPr>
          <a:xfrm>
            <a:off x="5506534" y="820912"/>
            <a:ext cx="771739" cy="29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환경지수</a:t>
            </a:r>
          </a:p>
        </p:txBody>
      </p:sp>
    </p:spTree>
    <p:extLst>
      <p:ext uri="{BB962C8B-B14F-4D97-AF65-F5344CB8AC3E}">
        <p14:creationId xmlns:p14="http://schemas.microsoft.com/office/powerpoint/2010/main" val="113258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97E7F-7FEB-407B-A264-449D976FE987}"/>
              </a:ext>
            </a:extLst>
          </p:cNvPr>
          <p:cNvSpPr txBox="1"/>
          <p:nvPr/>
        </p:nvSpPr>
        <p:spPr>
          <a:xfrm>
            <a:off x="2211085" y="1207119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종합분석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1884112-C6A0-47EB-8A08-00D21400F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843833"/>
              </p:ext>
            </p:extLst>
          </p:nvPr>
        </p:nvGraphicFramePr>
        <p:xfrm>
          <a:off x="7253207" y="1651282"/>
          <a:ext cx="4069904" cy="30461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2204">
                  <a:extLst>
                    <a:ext uri="{9D8B030D-6E8A-4147-A177-3AD203B41FA5}">
                      <a16:colId xmlns:a16="http://schemas.microsoft.com/office/drawing/2014/main" val="1625533977"/>
                    </a:ext>
                  </a:extLst>
                </a:gridCol>
                <a:gridCol w="1012204">
                  <a:extLst>
                    <a:ext uri="{9D8B030D-6E8A-4147-A177-3AD203B41FA5}">
                      <a16:colId xmlns:a16="http://schemas.microsoft.com/office/drawing/2014/main" val="2733589816"/>
                    </a:ext>
                  </a:extLst>
                </a:gridCol>
                <a:gridCol w="1022748">
                  <a:extLst>
                    <a:ext uri="{9D8B030D-6E8A-4147-A177-3AD203B41FA5}">
                      <a16:colId xmlns:a16="http://schemas.microsoft.com/office/drawing/2014/main" val="2707277637"/>
                    </a:ext>
                  </a:extLst>
                </a:gridCol>
                <a:gridCol w="1022748">
                  <a:extLst>
                    <a:ext uri="{9D8B030D-6E8A-4147-A177-3AD203B41FA5}">
                      <a16:colId xmlns:a16="http://schemas.microsoft.com/office/drawing/2014/main" val="1804781448"/>
                    </a:ext>
                  </a:extLst>
                </a:gridCol>
              </a:tblGrid>
              <a:tr h="473094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 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교통 취약성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25015"/>
                  </a:ext>
                </a:extLst>
              </a:tr>
              <a:tr h="78438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94957"/>
                  </a:ext>
                </a:extLst>
              </a:tr>
              <a:tr h="874911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물리적</a:t>
                      </a:r>
                      <a:endParaRPr lang="ko-KR" altLang="en-US" sz="640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환경</a:t>
                      </a:r>
                      <a:endParaRPr lang="ko-KR" altLang="en-US" sz="640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적합성</a:t>
                      </a:r>
                      <a:endParaRPr lang="ko-KR" altLang="en-US" sz="64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 </a:t>
                      </a:r>
                      <a:r>
                        <a:rPr lang="en-US" altLang="ko-KR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0" i="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1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62377"/>
                  </a:ext>
                </a:extLst>
              </a:tr>
              <a:tr h="889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</a:t>
                      </a:r>
                      <a:r>
                        <a:rPr lang="en-US" altLang="ko-KR" sz="21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7000" b="0" i="0" u="none" strike="noStrike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4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3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2742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DCCEFA-1402-4E58-BCEE-5759DE340AF9}"/>
              </a:ext>
            </a:extLst>
          </p:cNvPr>
          <p:cNvSpPr txBox="1"/>
          <p:nvPr/>
        </p:nvSpPr>
        <p:spPr>
          <a:xfrm>
            <a:off x="786346" y="4912532"/>
            <a:ext cx="5309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기준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27719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1.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 교통 취약성  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27719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물리적 환경 적합성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27719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결과 도출 방법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4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분위수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기준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51078-3822-445F-9AA4-4CEEFC4E0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933" b="27708"/>
          <a:stretch/>
        </p:blipFill>
        <p:spPr>
          <a:xfrm>
            <a:off x="280009" y="1651283"/>
            <a:ext cx="2724448" cy="2308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F83E02-5FF1-45B0-A023-DAEE273CD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04"/>
          <a:stretch/>
        </p:blipFill>
        <p:spPr>
          <a:xfrm>
            <a:off x="3193560" y="1651282"/>
            <a:ext cx="3285401" cy="2308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8FF723-396F-4136-8F0D-78D7B3BA7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10"/>
          <a:stretch/>
        </p:blipFill>
        <p:spPr>
          <a:xfrm>
            <a:off x="280009" y="4109207"/>
            <a:ext cx="6198952" cy="5636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E14B6-9FC4-47DF-AD85-C295028F278A}"/>
              </a:ext>
            </a:extLst>
          </p:cNvPr>
          <p:cNvSpPr/>
          <p:nvPr/>
        </p:nvSpPr>
        <p:spPr>
          <a:xfrm>
            <a:off x="100133" y="113026"/>
            <a:ext cx="22365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78D60-E7FB-49E3-A853-56E3134C46D1}"/>
              </a:ext>
            </a:extLst>
          </p:cNvPr>
          <p:cNvSpPr txBox="1"/>
          <p:nvPr/>
        </p:nvSpPr>
        <p:spPr>
          <a:xfrm>
            <a:off x="7477125" y="5243957"/>
            <a:ext cx="3845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997" marR="0" lvl="0" indent="27719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취약성 하위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25%, 50%</a:t>
            </a:r>
          </a:p>
          <a:p>
            <a:pPr marL="179997" marR="0" lvl="0" indent="27719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환경 적합성 상위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25%, 50% </a:t>
            </a:r>
          </a:p>
        </p:txBody>
      </p:sp>
    </p:spTree>
    <p:extLst>
      <p:ext uri="{BB962C8B-B14F-4D97-AF65-F5344CB8AC3E}">
        <p14:creationId xmlns:p14="http://schemas.microsoft.com/office/powerpoint/2010/main" val="1703139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E14B6-9FC4-47DF-AD85-C295028F278A}"/>
              </a:ext>
            </a:extLst>
          </p:cNvPr>
          <p:cNvSpPr/>
          <p:nvPr/>
        </p:nvSpPr>
        <p:spPr>
          <a:xfrm>
            <a:off x="100133" y="113026"/>
            <a:ext cx="241765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B10E4E-15E7-48F4-99A2-C03ECD44053D}"/>
              </a:ext>
            </a:extLst>
          </p:cNvPr>
          <p:cNvSpPr txBox="1"/>
          <p:nvPr/>
        </p:nvSpPr>
        <p:spPr>
          <a:xfrm>
            <a:off x="5438775" y="2681750"/>
            <a:ext cx="6536530" cy="1477328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결과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, </a:t>
            </a: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도입필요 지역의 소득 수준이 높은 지역인 경우가 많아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sng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공시지가 변수를 추가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해 교통 취약계층이 많은 지역을 선정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726E74A-D445-46B6-BB8A-A9F9AD6F2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84"/>
          <a:stretch/>
        </p:blipFill>
        <p:spPr>
          <a:xfrm>
            <a:off x="263100" y="1192059"/>
            <a:ext cx="5029401" cy="417971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AF56D3-CF5D-4589-9D92-EE80BA5994A8}"/>
              </a:ext>
            </a:extLst>
          </p:cNvPr>
          <p:cNvSpPr/>
          <p:nvPr/>
        </p:nvSpPr>
        <p:spPr>
          <a:xfrm>
            <a:off x="4533900" y="1192058"/>
            <a:ext cx="758601" cy="4179713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2E005C-19E4-4A0F-B596-D7743E961AFF}"/>
              </a:ext>
            </a:extLst>
          </p:cNvPr>
          <p:cNvSpPr/>
          <p:nvPr/>
        </p:nvSpPr>
        <p:spPr>
          <a:xfrm>
            <a:off x="550358" y="1192058"/>
            <a:ext cx="621218" cy="4179713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1820-2DEA-4D8C-B1B2-6B9A5CA1A912}"/>
              </a:ext>
            </a:extLst>
          </p:cNvPr>
          <p:cNvSpPr txBox="1"/>
          <p:nvPr/>
        </p:nvSpPr>
        <p:spPr>
          <a:xfrm>
            <a:off x="6781368" y="1773071"/>
            <a:ext cx="3553257" cy="377660"/>
          </a:xfrm>
          <a:prstGeom prst="rect">
            <a:avLst/>
          </a:prstGeom>
          <a:solidFill>
            <a:srgbClr val="8B7B6F">
              <a:alpha val="34000"/>
            </a:srgbClr>
          </a:solidFill>
        </p:spPr>
        <p:txBody>
          <a:bodyPr wrap="square">
            <a:spAutoFit/>
          </a:bodyPr>
          <a:lstStyle/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취약계층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[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형평성 고려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]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0690AC-0F72-4380-B597-CE6BA3328D3B}"/>
              </a:ext>
            </a:extLst>
          </p:cNvPr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63522C16-2D7F-45D3-AE06-E51BEBB0ADE3}"/>
                </a:ext>
              </a:extLst>
            </p:cNvPr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38E3BE-6846-4028-85FE-380D67642F63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A8C78C-33BF-4F15-9140-36A9B5E8E70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513621F-7D46-41FF-B9EF-E9808216E1D2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D98DE1-6993-4C6F-A366-E2C051727A98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977D06-8196-4551-A6B7-3C3345ADD450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A81E0B-479C-40CD-A3DF-579CAB3301D7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E3AC59-3575-4AA7-939A-013663A36618}"/>
              </a:ext>
            </a:extLst>
          </p:cNvPr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C3D27C12-2F37-4B31-96D4-4487918E6F01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9453D3-4DDB-4E9F-8988-3BFA9DA3A809}"/>
                </a:ext>
              </a:extLst>
            </p:cNvPr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4BDF9F-8585-4D40-B311-9F436645A865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1C9A82-79C5-43E7-9A1F-8E9AB69614B7}"/>
                </a:ext>
              </a:extLst>
            </p:cNvPr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B001960-AFC2-4C71-A6A6-7FA30FDB6F27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C6BA5E-8445-4D56-B061-2221719371E5}"/>
                </a:ext>
              </a:extLst>
            </p:cNvPr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AA6D90-172F-43DC-8B56-84485A824422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B08BAC2-84B9-450B-9C3A-48CFB2345215}"/>
                </a:ext>
              </a:extLst>
            </p:cNvPr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B1C75A-0868-4400-95AC-BFD21560B3C1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9A809DC-08E3-4B10-A6DF-70AD41D5DEE2}"/>
                </a:ext>
              </a:extLst>
            </p:cNvPr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342A677-42D1-41B8-9DA7-7D73B45FB9FE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6EB4E38-0165-463C-8452-5C36E614C41B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FBF0173-E407-49D7-B17F-8D1B7E284161}"/>
                </a:ext>
              </a:extLst>
            </p:cNvPr>
            <p:cNvCxnSpPr>
              <a:endCxn id="3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E8CC131-5447-4EB2-BA3C-989817B41292}"/>
              </a:ext>
            </a:extLst>
          </p:cNvPr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42" name="사다리꼴 41">
              <a:extLst>
                <a:ext uri="{FF2B5EF4-FFF2-40B4-BE49-F238E27FC236}">
                  <a16:creationId xmlns:a16="http://schemas.microsoft.com/office/drawing/2014/main" id="{EC0F5088-8BCB-43B4-9735-07918B5F4079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D6F7B4-E5C8-478E-B512-9D5A70023852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2C8E33-3581-4446-99B3-78247B8F6C08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46A5DAD-0F19-4C83-A055-410C03E74256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C35A93-A1F4-41EB-AF07-D3E439B9D4ED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CFC7D02-64EA-4EA9-8CF7-1C2DD4C22C51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8934D5C-459F-42FC-A036-98B80FE635A0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1D4AB7B-D535-4A40-805B-92BC5C86DD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4547E75-31B6-4CE0-BD77-C0A3A64227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" y="5789702"/>
            <a:ext cx="648758" cy="648758"/>
          </a:xfrm>
          <a:prstGeom prst="rect">
            <a:avLst/>
          </a:prstGeom>
        </p:spPr>
      </p:pic>
      <p:sp>
        <p:nvSpPr>
          <p:cNvPr id="3" name="자유형 14">
            <a:extLst>
              <a:ext uri="{FF2B5EF4-FFF2-40B4-BE49-F238E27FC236}">
                <a16:creationId xmlns:a16="http://schemas.microsoft.com/office/drawing/2014/main" id="{5CF2EEF9-C13D-4EE3-8E1B-48FE0EF56464}"/>
              </a:ext>
            </a:extLst>
          </p:cNvPr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5F90572-C60E-4D23-8525-4D5DC80708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1" y="5437539"/>
            <a:ext cx="916163" cy="106227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45AAFDC-E86E-4F4B-9E7E-DBEB7E2527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8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-8167" y="2644494"/>
            <a:ext cx="1219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1" i="1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도입지</a:t>
            </a:r>
            <a:r>
              <a:rPr kumimoji="0" lang="ko-KR" altLang="en-US" sz="9600" b="1" i="1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 우선순위 선정</a:t>
            </a:r>
          </a:p>
        </p:txBody>
      </p:sp>
    </p:spTree>
    <p:extLst>
      <p:ext uri="{BB962C8B-B14F-4D97-AF65-F5344CB8AC3E}">
        <p14:creationId xmlns:p14="http://schemas.microsoft.com/office/powerpoint/2010/main" val="823815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CB167952-7F28-4080-AD61-549CF16F4F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3FB03BD7-1843-4003-8DDC-55BEB41F1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5D1E19B3-7241-4688-82BD-54AE8B205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E47EA304-3C59-49D6-A7D5-FE7468046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50FCA144-C9AA-4B87-A0DA-8F6E31EDF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B59CB47E-FB87-4DA8-A6F5-5B1963B18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39CAE9F0-B2EA-4338-8330-6872908A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C9208D6-9557-4F5D-AF0D-692DECDEC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BA4D9252-6FF1-41C3-9320-26BA910B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F24F3C37-8AAB-4E90-9CBF-A75E5D8E3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30BF9263-2C62-43D8-BD41-2BD1978B9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DF100A67-0705-4981-832F-9F16C28C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C83854AC-63AC-4941-A914-A1DAAC49D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DB8B9CBC-B360-4EB7-BD17-BCD4A17E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324CED3C-9EE1-4EA8-80D4-876703B4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6899D6D6-A840-4F9A-A77C-A519115E1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66629815-C9D8-41C1-8E8B-D3AB943A1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FA1F1F7D-A51B-4150-BF83-EB9263744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25D79A-EEB6-466F-B2DF-F613F7686898}"/>
              </a:ext>
            </a:extLst>
          </p:cNvPr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73FB6951-121D-4CF2-8E93-26B7CCDA40DB}"/>
                </a:ext>
              </a:extLst>
            </p:cNvPr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A57025CF-F2BF-47FB-8741-9185378CD5AE}"/>
                </a:ext>
              </a:extLst>
            </p:cNvPr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E71768-4986-4CE4-8DAC-789C5505F9EA}"/>
                </a:ext>
              </a:extLst>
            </p:cNvPr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BBCC9F3-FC85-432A-86E3-86C725DC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5666C5-9C74-4CD4-9C8F-AF64D69685BE}"/>
                </a:ext>
              </a:extLst>
            </p:cNvPr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B69609F-E650-4E9F-A374-2D274DADE63B}"/>
                </a:ext>
              </a:extLst>
            </p:cNvPr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27046C-7317-4545-95FF-3D7ACEF12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DEC9D62-9892-40C1-B8AA-A3BEC340D0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sp>
        <p:nvSpPr>
          <p:cNvPr id="43" name="Freeform 5">
            <a:extLst>
              <a:ext uri="{FF2B5EF4-FFF2-40B4-BE49-F238E27FC236}">
                <a16:creationId xmlns:a16="http://schemas.microsoft.com/office/drawing/2014/main" id="{4D711D03-3438-4D5E-AE8F-E2383107E448}"/>
              </a:ext>
            </a:extLst>
          </p:cNvPr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A32EA1B9-002B-4BFF-A3CB-E5000A5617C1}"/>
              </a:ext>
            </a:extLst>
          </p:cNvPr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0F22CC99-B574-4DCD-8E9F-83C1361F1967}"/>
              </a:ext>
            </a:extLst>
          </p:cNvPr>
          <p:cNvSpPr>
            <a:spLocks/>
          </p:cNvSpPr>
          <p:nvPr/>
        </p:nvSpPr>
        <p:spPr bwMode="auto">
          <a:xfrm>
            <a:off x="2013353" y="54068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EF45E66-EF87-4BC5-88FD-39131474A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1D0C7-8883-4AD2-8F25-6AF9A09757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37" y="5716801"/>
            <a:ext cx="744338" cy="74433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100133" y="113026"/>
            <a:ext cx="535915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이동성 측면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EA262-2763-4951-92E9-07510270A50C}"/>
              </a:ext>
            </a:extLst>
          </p:cNvPr>
          <p:cNvSpPr txBox="1"/>
          <p:nvPr/>
        </p:nvSpPr>
        <p:spPr>
          <a:xfrm>
            <a:off x="222065" y="1159445"/>
            <a:ext cx="668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 목적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대중교통 이동 시간 취약성 측면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위치 선정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A685AF-7F10-41F4-A540-8B66D7D66774}"/>
              </a:ext>
            </a:extLst>
          </p:cNvPr>
          <p:cNvSpPr txBox="1"/>
          <p:nvPr/>
        </p:nvSpPr>
        <p:spPr>
          <a:xfrm>
            <a:off x="226606" y="1638393"/>
            <a:ext cx="7449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공공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활용 데이터 수집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1. T-map API	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                                        2.  TOPIS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대중교통 환승 정보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2C8FD97-EE68-4DED-8663-681EC24AE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13124"/>
              </p:ext>
            </p:extLst>
          </p:nvPr>
        </p:nvGraphicFramePr>
        <p:xfrm>
          <a:off x="343191" y="2399288"/>
          <a:ext cx="6819609" cy="807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209">
                  <a:extLst>
                    <a:ext uri="{9D8B030D-6E8A-4147-A177-3AD203B41FA5}">
                      <a16:colId xmlns:a16="http://schemas.microsoft.com/office/drawing/2014/main" val="3863375219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250071158"/>
                    </a:ext>
                  </a:extLst>
                </a:gridCol>
              </a:tblGrid>
              <a:tr h="171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분석 기준</a:t>
                      </a:r>
                    </a:p>
                  </a:txBody>
                  <a:tcPr marT="36000">
                    <a:lnR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분석 설명</a:t>
                      </a:r>
                    </a:p>
                  </a:txBody>
                  <a:tcPr marT="36000">
                    <a:lnL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449576"/>
                  </a:ext>
                </a:extLst>
              </a:tr>
              <a:tr h="451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형평성</a:t>
                      </a:r>
                    </a:p>
                  </a:txBody>
                  <a:tcPr marT="36000">
                    <a:lnR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자동차 통행시간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–  </a:t>
                      </a: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대중교통 통행시간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(</a:t>
                      </a: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)</a:t>
                      </a:r>
                      <a:endParaRPr lang="ko-KR" altLang="en-US" b="1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T="36000">
                    <a:lnL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2144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24DEE6D9-690B-435F-8DE2-B00467B9F906}"/>
              </a:ext>
            </a:extLst>
          </p:cNvPr>
          <p:cNvSpPr txBox="1"/>
          <p:nvPr/>
        </p:nvSpPr>
        <p:spPr>
          <a:xfrm>
            <a:off x="222065" y="3307493"/>
            <a:ext cx="73122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 시간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오후 </a:t>
            </a:r>
            <a:r>
              <a:rPr lang="en-US" altLang="ko-KR" sz="2000" dirty="0">
                <a:solidFill>
                  <a:prstClr val="black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 출발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강남역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시청역 업무지구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 위치선정 지역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	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실시간 소요시간 데이터 수집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50456C-9865-431A-AF8C-A038688B8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851" y="3521077"/>
            <a:ext cx="4399071" cy="24215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E739E8-5C28-419E-9391-37AEA06371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851" y="1039692"/>
            <a:ext cx="4399071" cy="24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37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25706" y="6411407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27046C-7317-4545-95FF-3D7ACEF12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" y="6000111"/>
            <a:ext cx="409270" cy="409270"/>
          </a:xfrm>
          <a:prstGeom prst="rect">
            <a:avLst/>
          </a:prstGeom>
        </p:spPr>
      </p:pic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A32EA1B9-002B-4BFF-A3CB-E5000A5617C1}"/>
              </a:ext>
            </a:extLst>
          </p:cNvPr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0F22CC99-B574-4DCD-8E9F-83C1361F1967}"/>
              </a:ext>
            </a:extLst>
          </p:cNvPr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100133" y="113026"/>
            <a:ext cx="392928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교통취약지 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226A6-FAAA-47E0-913A-053A7B50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03" y="1653162"/>
            <a:ext cx="6664448" cy="44261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7CE365A-D7B5-4B85-BC30-BBF402420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144" y="1669587"/>
            <a:ext cx="4503779" cy="4426128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38939A-0D47-40C8-B693-2C65768D402F}"/>
              </a:ext>
            </a:extLst>
          </p:cNvPr>
          <p:cNvSpPr/>
          <p:nvPr/>
        </p:nvSpPr>
        <p:spPr>
          <a:xfrm>
            <a:off x="1375642" y="1131169"/>
            <a:ext cx="481977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통근 시간대 대중교통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이동시간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&gt;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A7F5F4-88D1-4598-BAEB-8D9B84C5B372}"/>
              </a:ext>
            </a:extLst>
          </p:cNvPr>
          <p:cNvSpPr/>
          <p:nvPr/>
        </p:nvSpPr>
        <p:spPr>
          <a:xfrm>
            <a:off x="8322230" y="1131169"/>
            <a:ext cx="300160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&lt;PM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우선도입 필요 순위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95732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B17DB53-F3E6-4FC5-BE16-9ED6C6327893}"/>
              </a:ext>
            </a:extLst>
          </p:cNvPr>
          <p:cNvSpPr/>
          <p:nvPr/>
        </p:nvSpPr>
        <p:spPr>
          <a:xfrm>
            <a:off x="0" y="4555377"/>
            <a:ext cx="12192000" cy="1158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323004" y="108646"/>
            <a:ext cx="1569660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결론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25129B-2303-454D-A8B0-02079BAFFEE1}"/>
              </a:ext>
            </a:extLst>
          </p:cNvPr>
          <p:cNvSpPr txBox="1"/>
          <p:nvPr/>
        </p:nvSpPr>
        <p:spPr>
          <a:xfrm>
            <a:off x="524879" y="1181890"/>
            <a:ext cx="10794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의의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도입의 형평성 제고를 위한 연구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55E67-9FEE-428C-8E90-770A10A8F8D5}"/>
              </a:ext>
            </a:extLst>
          </p:cNvPr>
          <p:cNvSpPr txBox="1"/>
          <p:nvPr/>
        </p:nvSpPr>
        <p:spPr>
          <a:xfrm>
            <a:off x="527450" y="1612837"/>
            <a:ext cx="918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요소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취약지 문제 해결을 위한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도입 지역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6728C1-4B3B-4076-953E-95EC8C462DAF}"/>
              </a:ext>
            </a:extLst>
          </p:cNvPr>
          <p:cNvSpPr txBox="1"/>
          <p:nvPr/>
        </p:nvSpPr>
        <p:spPr>
          <a:xfrm>
            <a:off x="527450" y="2004741"/>
            <a:ext cx="918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변수 요소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PM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특성상 도입에 필요한 환경요소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	  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취약지 분석을 위한 교통 접근성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C990FA-A4C4-40A9-AC2E-12124753BC68}"/>
              </a:ext>
            </a:extLst>
          </p:cNvPr>
          <p:cNvSpPr txBox="1"/>
          <p:nvPr/>
        </p:nvSpPr>
        <p:spPr>
          <a:xfrm>
            <a:off x="545068" y="2788703"/>
            <a:ext cx="11429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과정 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타당성 확보를 위한 예상 요소의 다중회귀 분석 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가지 상이한 지표를 고려한 교차분석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지표 분석 결과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이용률이 높을 것으로 예상되는 일부 지역이 선정됨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취약계층 기준 교통 취약성 고려를 위한 공시지가 요소 추가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대비 대중교통 이용시간 분석 후 우선순위 산출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(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교통이동성 고려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E8400D-C94E-4B95-A90A-EC74E99498C3}"/>
              </a:ext>
            </a:extLst>
          </p:cNvPr>
          <p:cNvSpPr txBox="1"/>
          <p:nvPr/>
        </p:nvSpPr>
        <p:spPr>
          <a:xfrm>
            <a:off x="545068" y="4659589"/>
            <a:ext cx="113239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의의 및 시사점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서울시 내 교통 서비스의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사회적 형평성을 제고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하기 위해 다양한 대중교통 대체 서비스 개선 정책이 우선시 되어야 하는 지역을 파악함으로써 장래에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서비스가 효율성 보다는 형평성을 중요시하는 공공사업으로 시행될 경우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의사결정에 고려할 수 있을 것으로 기대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90305A-62DE-47C9-9331-8449F5F8FA1C}"/>
              </a:ext>
            </a:extLst>
          </p:cNvPr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C29BC0A0-96F2-420D-BFA9-7C06A1D9D10F}"/>
                </a:ext>
              </a:extLst>
            </p:cNvPr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2E5C9-C577-4B56-82C5-2B2011049A5D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1FA1F7-2608-4419-83C1-12799A46CA2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E35021-42FC-43AF-88F6-5A975D147B04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BAA80A-EA67-443F-8C9D-CC35FA07A6AD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AB1C71-77FF-4DFD-B3D2-6DEB20949DB6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9240E7-FF25-4481-94D9-593D92670465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E2A20A1-11E5-48B1-AA0F-794DB301299E}"/>
              </a:ext>
            </a:extLst>
          </p:cNvPr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37" name="사다리꼴 36">
              <a:extLst>
                <a:ext uri="{FF2B5EF4-FFF2-40B4-BE49-F238E27FC236}">
                  <a16:creationId xmlns:a16="http://schemas.microsoft.com/office/drawing/2014/main" id="{B716BA71-E3BC-4D48-B269-E8EE9AE522FB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FE4412F-A260-413A-88FB-1B4BDB27588E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113CE1F-0D78-40A8-A536-5E079D01BD8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A998FC4-AE15-4DFD-B1BB-3BE708E40493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FA3B428-0158-4A0A-8297-51BBA4A16F7F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9378DB7-9A92-44DF-999D-29EADE9507FB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0BD8A43-1B80-40BA-A010-2316B3B3363F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67C6D1B1-30DD-4BF7-A048-C022FB2B8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B800A7-A974-4E36-9ED5-B65D4DF91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8" y="5789702"/>
            <a:ext cx="648758" cy="648758"/>
          </a:xfrm>
          <a:prstGeom prst="rect">
            <a:avLst/>
          </a:prstGeom>
        </p:spPr>
      </p:pic>
      <p:grpSp>
        <p:nvGrpSpPr>
          <p:cNvPr id="46" name="Group 8">
            <a:extLst>
              <a:ext uri="{FF2B5EF4-FFF2-40B4-BE49-F238E27FC236}">
                <a16:creationId xmlns:a16="http://schemas.microsoft.com/office/drawing/2014/main" id="{23EAF114-BC4F-4637-AC26-850EA9ECAB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2F41DBD5-E74B-4121-9A9A-5C9AD44F3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82009D90-DF5A-4B8C-A5BC-39E93897E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Rectangle 11">
              <a:extLst>
                <a:ext uri="{FF2B5EF4-FFF2-40B4-BE49-F238E27FC236}">
                  <a16:creationId xmlns:a16="http://schemas.microsoft.com/office/drawing/2014/main" id="{545D96AE-EF0A-4C59-BFBE-B68ACE6A0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Rectangle 12">
              <a:extLst>
                <a:ext uri="{FF2B5EF4-FFF2-40B4-BE49-F238E27FC236}">
                  <a16:creationId xmlns:a16="http://schemas.microsoft.com/office/drawing/2014/main" id="{691B12D9-1E69-41AF-83A3-49919E1F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Rectangle 13">
              <a:extLst>
                <a:ext uri="{FF2B5EF4-FFF2-40B4-BE49-F238E27FC236}">
                  <a16:creationId xmlns:a16="http://schemas.microsoft.com/office/drawing/2014/main" id="{435CFEEF-BA5D-4D6B-B004-2D40B2C5F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Rectangle 14">
              <a:extLst>
                <a:ext uri="{FF2B5EF4-FFF2-40B4-BE49-F238E27FC236}">
                  <a16:creationId xmlns:a16="http://schemas.microsoft.com/office/drawing/2014/main" id="{492C9C11-DF27-4EB9-A4FA-C1D5B8367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Rectangle 15">
              <a:extLst>
                <a:ext uri="{FF2B5EF4-FFF2-40B4-BE49-F238E27FC236}">
                  <a16:creationId xmlns:a16="http://schemas.microsoft.com/office/drawing/2014/main" id="{A2D7F8F1-7AA3-4F63-AA23-5BFC9A256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Rectangle 16">
              <a:extLst>
                <a:ext uri="{FF2B5EF4-FFF2-40B4-BE49-F238E27FC236}">
                  <a16:creationId xmlns:a16="http://schemas.microsoft.com/office/drawing/2014/main" id="{75B72B3C-A14B-45B2-9473-D203B73FD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Rectangle 17">
              <a:extLst>
                <a:ext uri="{FF2B5EF4-FFF2-40B4-BE49-F238E27FC236}">
                  <a16:creationId xmlns:a16="http://schemas.microsoft.com/office/drawing/2014/main" id="{F339492D-933F-49DD-8671-D0B99758F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Rectangle 18">
              <a:extLst>
                <a:ext uri="{FF2B5EF4-FFF2-40B4-BE49-F238E27FC236}">
                  <a16:creationId xmlns:a16="http://schemas.microsoft.com/office/drawing/2014/main" id="{FA493CA6-662D-4AA5-92E6-A77F3FB3B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BE8A9C18-6866-4747-AA8D-ACA1C1EBC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Rectangle 22">
              <a:extLst>
                <a:ext uri="{FF2B5EF4-FFF2-40B4-BE49-F238E27FC236}">
                  <a16:creationId xmlns:a16="http://schemas.microsoft.com/office/drawing/2014/main" id="{5998E724-A906-44DD-91D3-6D819AFD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Rectangle 23">
              <a:extLst>
                <a:ext uri="{FF2B5EF4-FFF2-40B4-BE49-F238E27FC236}">
                  <a16:creationId xmlns:a16="http://schemas.microsoft.com/office/drawing/2014/main" id="{8F075160-DD89-476F-8D24-78CC2C32E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Rectangle 24">
              <a:extLst>
                <a:ext uri="{FF2B5EF4-FFF2-40B4-BE49-F238E27FC236}">
                  <a16:creationId xmlns:a16="http://schemas.microsoft.com/office/drawing/2014/main" id="{10EB6B99-E9FF-4E00-B68A-CE7AB28D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0C7DF3CB-AC42-4245-856D-A17E0283B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Rectangle 26">
              <a:extLst>
                <a:ext uri="{FF2B5EF4-FFF2-40B4-BE49-F238E27FC236}">
                  <a16:creationId xmlns:a16="http://schemas.microsoft.com/office/drawing/2014/main" id="{36AB1206-74EA-428D-9885-CD62F2BD9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B518E15C-CC4D-4892-BB5E-36E87E99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0" name="자유형 14">
            <a:extLst>
              <a:ext uri="{FF2B5EF4-FFF2-40B4-BE49-F238E27FC236}">
                <a16:creationId xmlns:a16="http://schemas.microsoft.com/office/drawing/2014/main" id="{2DCBD344-BE43-43FB-8B11-91B161843950}"/>
              </a:ext>
            </a:extLst>
          </p:cNvPr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906A507D-FEAA-4BA0-95F6-AAD2DC256D05}"/>
              </a:ext>
            </a:extLst>
          </p:cNvPr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2538B04C-F43A-4B25-99D0-C33E6A3BDA50}"/>
              </a:ext>
            </a:extLst>
          </p:cNvPr>
          <p:cNvSpPr>
            <a:spLocks/>
          </p:cNvSpPr>
          <p:nvPr/>
        </p:nvSpPr>
        <p:spPr bwMode="auto">
          <a:xfrm>
            <a:off x="1278980" y="5753453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9E826CA-665A-4D8A-A2F6-12B1CE56F5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676110"/>
            <a:ext cx="710407" cy="82370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3E800A2-D488-4487-998D-49F7F5422C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65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1610492" y="2497976"/>
            <a:ext cx="8971016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1" i="1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워드클라우드</a:t>
            </a:r>
            <a:endParaRPr kumimoji="0" lang="ko-KR" altLang="en-US" sz="11500" b="1" i="1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604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워드클라우드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343191" y="1058696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2020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일 기준 네이버 뉴스 기사 제목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기사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100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스크래핑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C44E31-B516-439A-87E5-869437B47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66" y="2347668"/>
            <a:ext cx="6893318" cy="505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ED3895-2986-48FD-8D9B-8B23E590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58" y="3026081"/>
            <a:ext cx="6143718" cy="581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528421-7E16-47EB-B95B-CA1A22E89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77" y="3695840"/>
            <a:ext cx="6911690" cy="50165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EB9451F-5403-48C7-9012-C83F28FC9C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99" y="1602833"/>
            <a:ext cx="4616349" cy="46163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D03FDB-A4E1-4BEE-9B6A-6A5A5511C07D}"/>
              </a:ext>
            </a:extLst>
          </p:cNvPr>
          <p:cNvSpPr/>
          <p:nvPr/>
        </p:nvSpPr>
        <p:spPr>
          <a:xfrm>
            <a:off x="8427563" y="3658500"/>
            <a:ext cx="1216058" cy="688497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AA81CB-0417-4EBB-A98C-DBDFC35F7122}"/>
              </a:ext>
            </a:extLst>
          </p:cNvPr>
          <p:cNvSpPr/>
          <p:nvPr/>
        </p:nvSpPr>
        <p:spPr>
          <a:xfrm rot="5400000">
            <a:off x="8764925" y="5066992"/>
            <a:ext cx="1513014" cy="697873"/>
          </a:xfrm>
          <a:prstGeom prst="rect">
            <a:avLst/>
          </a:prstGeom>
          <a:noFill/>
          <a:ln w="28575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2756CD-042A-4684-82AE-1C5B295DBAFE}"/>
              </a:ext>
            </a:extLst>
          </p:cNvPr>
          <p:cNvSpPr/>
          <p:nvPr/>
        </p:nvSpPr>
        <p:spPr>
          <a:xfrm>
            <a:off x="8155757" y="2017165"/>
            <a:ext cx="1016739" cy="583044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D45E66F-6C45-43CE-B670-926FE0B99D50}"/>
              </a:ext>
            </a:extLst>
          </p:cNvPr>
          <p:cNvSpPr/>
          <p:nvPr/>
        </p:nvSpPr>
        <p:spPr>
          <a:xfrm>
            <a:off x="9870369" y="4050055"/>
            <a:ext cx="998736" cy="424972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11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느낀점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7427B3A-438B-4C80-B434-8F4AC2E33DCF}"/>
              </a:ext>
            </a:extLst>
          </p:cNvPr>
          <p:cNvGrpSpPr/>
          <p:nvPr/>
        </p:nvGrpSpPr>
        <p:grpSpPr>
          <a:xfrm>
            <a:off x="1282533" y="1132294"/>
            <a:ext cx="4887440" cy="1710084"/>
            <a:chOff x="1282533" y="1132294"/>
            <a:chExt cx="4887440" cy="1710084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B3DB7ABF-81E3-45A2-8D4B-8711D51A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82533" y="1353910"/>
              <a:ext cx="1266537" cy="1266535"/>
            </a:xfrm>
            <a:custGeom>
              <a:avLst/>
              <a:gdLst>
                <a:gd name="connsiteX0" fmla="*/ 0 w 1266537"/>
                <a:gd name="connsiteY0" fmla="*/ 0 h 1266535"/>
                <a:gd name="connsiteX1" fmla="*/ 447510 w 1266537"/>
                <a:gd name="connsiteY1" fmla="*/ 0 h 1266535"/>
                <a:gd name="connsiteX2" fmla="*/ 857023 w 1266537"/>
                <a:gd name="connsiteY2" fmla="*/ 0 h 1266535"/>
                <a:gd name="connsiteX3" fmla="*/ 1266537 w 1266537"/>
                <a:gd name="connsiteY3" fmla="*/ 0 h 1266535"/>
                <a:gd name="connsiteX4" fmla="*/ 1266537 w 1266537"/>
                <a:gd name="connsiteY4" fmla="*/ 447509 h 1266535"/>
                <a:gd name="connsiteX5" fmla="*/ 1266537 w 1266537"/>
                <a:gd name="connsiteY5" fmla="*/ 882353 h 1266535"/>
                <a:gd name="connsiteX6" fmla="*/ 1266537 w 1266537"/>
                <a:gd name="connsiteY6" fmla="*/ 1266535 h 1266535"/>
                <a:gd name="connsiteX7" fmla="*/ 882354 w 1266537"/>
                <a:gd name="connsiteY7" fmla="*/ 1266535 h 1266535"/>
                <a:gd name="connsiteX8" fmla="*/ 447510 w 1266537"/>
                <a:gd name="connsiteY8" fmla="*/ 1266535 h 1266535"/>
                <a:gd name="connsiteX9" fmla="*/ 0 w 1266537"/>
                <a:gd name="connsiteY9" fmla="*/ 1266535 h 1266535"/>
                <a:gd name="connsiteX10" fmla="*/ 0 w 1266537"/>
                <a:gd name="connsiteY10" fmla="*/ 844357 h 1266535"/>
                <a:gd name="connsiteX11" fmla="*/ 0 w 1266537"/>
                <a:gd name="connsiteY11" fmla="*/ 434844 h 1266535"/>
                <a:gd name="connsiteX12" fmla="*/ 0 w 1266537"/>
                <a:gd name="connsiteY12" fmla="*/ 0 h 126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6537" h="1266535" fill="none" extrusionOk="0">
                  <a:moveTo>
                    <a:pt x="0" y="0"/>
                  </a:moveTo>
                  <a:cubicBezTo>
                    <a:pt x="126867" y="-28619"/>
                    <a:pt x="244595" y="33177"/>
                    <a:pt x="447510" y="0"/>
                  </a:cubicBezTo>
                  <a:cubicBezTo>
                    <a:pt x="650425" y="-33177"/>
                    <a:pt x="774591" y="14850"/>
                    <a:pt x="857023" y="0"/>
                  </a:cubicBezTo>
                  <a:cubicBezTo>
                    <a:pt x="939455" y="-14850"/>
                    <a:pt x="1110918" y="35840"/>
                    <a:pt x="1266537" y="0"/>
                  </a:cubicBezTo>
                  <a:cubicBezTo>
                    <a:pt x="1269215" y="126475"/>
                    <a:pt x="1216455" y="343582"/>
                    <a:pt x="1266537" y="447509"/>
                  </a:cubicBezTo>
                  <a:cubicBezTo>
                    <a:pt x="1316619" y="551436"/>
                    <a:pt x="1220866" y="754218"/>
                    <a:pt x="1266537" y="882353"/>
                  </a:cubicBezTo>
                  <a:cubicBezTo>
                    <a:pt x="1312208" y="1010488"/>
                    <a:pt x="1241851" y="1118876"/>
                    <a:pt x="1266537" y="1266535"/>
                  </a:cubicBezTo>
                  <a:cubicBezTo>
                    <a:pt x="1132678" y="1303691"/>
                    <a:pt x="993643" y="1245341"/>
                    <a:pt x="882354" y="1266535"/>
                  </a:cubicBezTo>
                  <a:cubicBezTo>
                    <a:pt x="771065" y="1287729"/>
                    <a:pt x="624225" y="1260997"/>
                    <a:pt x="447510" y="1266535"/>
                  </a:cubicBezTo>
                  <a:cubicBezTo>
                    <a:pt x="270795" y="1272073"/>
                    <a:pt x="115190" y="1248919"/>
                    <a:pt x="0" y="1266535"/>
                  </a:cubicBezTo>
                  <a:cubicBezTo>
                    <a:pt x="-16527" y="1104635"/>
                    <a:pt x="28980" y="1051662"/>
                    <a:pt x="0" y="844357"/>
                  </a:cubicBezTo>
                  <a:cubicBezTo>
                    <a:pt x="-28980" y="637052"/>
                    <a:pt x="41630" y="588440"/>
                    <a:pt x="0" y="434844"/>
                  </a:cubicBezTo>
                  <a:cubicBezTo>
                    <a:pt x="-41630" y="281248"/>
                    <a:pt x="19096" y="137675"/>
                    <a:pt x="0" y="0"/>
                  </a:cubicBezTo>
                  <a:close/>
                </a:path>
                <a:path w="1266537" h="1266535" stroke="0" extrusionOk="0">
                  <a:moveTo>
                    <a:pt x="0" y="0"/>
                  </a:moveTo>
                  <a:cubicBezTo>
                    <a:pt x="157107" y="-11093"/>
                    <a:pt x="258462" y="40957"/>
                    <a:pt x="447510" y="0"/>
                  </a:cubicBezTo>
                  <a:cubicBezTo>
                    <a:pt x="636558" y="-40957"/>
                    <a:pt x="764794" y="42946"/>
                    <a:pt x="857023" y="0"/>
                  </a:cubicBezTo>
                  <a:cubicBezTo>
                    <a:pt x="949252" y="-42946"/>
                    <a:pt x="1090536" y="23547"/>
                    <a:pt x="1266537" y="0"/>
                  </a:cubicBezTo>
                  <a:cubicBezTo>
                    <a:pt x="1281954" y="142168"/>
                    <a:pt x="1224852" y="243472"/>
                    <a:pt x="1266537" y="396848"/>
                  </a:cubicBezTo>
                  <a:cubicBezTo>
                    <a:pt x="1308222" y="550224"/>
                    <a:pt x="1227417" y="738492"/>
                    <a:pt x="1266537" y="831691"/>
                  </a:cubicBezTo>
                  <a:cubicBezTo>
                    <a:pt x="1305657" y="924890"/>
                    <a:pt x="1244514" y="1165852"/>
                    <a:pt x="1266537" y="1266535"/>
                  </a:cubicBezTo>
                  <a:cubicBezTo>
                    <a:pt x="1130806" y="1307104"/>
                    <a:pt x="985167" y="1223079"/>
                    <a:pt x="831693" y="1266535"/>
                  </a:cubicBezTo>
                  <a:cubicBezTo>
                    <a:pt x="678219" y="1309991"/>
                    <a:pt x="610050" y="1260098"/>
                    <a:pt x="422179" y="1266535"/>
                  </a:cubicBezTo>
                  <a:cubicBezTo>
                    <a:pt x="234308" y="1272972"/>
                    <a:pt x="114857" y="1260667"/>
                    <a:pt x="0" y="1266535"/>
                  </a:cubicBezTo>
                  <a:cubicBezTo>
                    <a:pt x="-20456" y="1155682"/>
                    <a:pt x="45848" y="988550"/>
                    <a:pt x="0" y="844357"/>
                  </a:cubicBezTo>
                  <a:cubicBezTo>
                    <a:pt x="-45848" y="700164"/>
                    <a:pt x="29884" y="527400"/>
                    <a:pt x="0" y="434844"/>
                  </a:cubicBezTo>
                  <a:cubicBezTo>
                    <a:pt x="-29884" y="342288"/>
                    <a:pt x="10797" y="9823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26465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5E3D98D-977E-4A55-8440-C772450AC3A3}"/>
                </a:ext>
              </a:extLst>
            </p:cNvPr>
            <p:cNvSpPr/>
            <p:nvPr/>
          </p:nvSpPr>
          <p:spPr>
            <a:xfrm>
              <a:off x="2727041" y="1132294"/>
              <a:ext cx="3442932" cy="1710084"/>
            </a:xfrm>
            <a:custGeom>
              <a:avLst/>
              <a:gdLst>
                <a:gd name="connsiteX0" fmla="*/ 0 w 3442932"/>
                <a:gd name="connsiteY0" fmla="*/ 0 h 1710084"/>
                <a:gd name="connsiteX1" fmla="*/ 642681 w 3442932"/>
                <a:gd name="connsiteY1" fmla="*/ 0 h 1710084"/>
                <a:gd name="connsiteX2" fmla="*/ 1113215 w 3442932"/>
                <a:gd name="connsiteY2" fmla="*/ 0 h 1710084"/>
                <a:gd name="connsiteX3" fmla="*/ 1687037 w 3442932"/>
                <a:gd name="connsiteY3" fmla="*/ 0 h 1710084"/>
                <a:gd name="connsiteX4" fmla="*/ 2157571 w 3442932"/>
                <a:gd name="connsiteY4" fmla="*/ 0 h 1710084"/>
                <a:gd name="connsiteX5" fmla="*/ 2628105 w 3442932"/>
                <a:gd name="connsiteY5" fmla="*/ 0 h 1710084"/>
                <a:gd name="connsiteX6" fmla="*/ 3442932 w 3442932"/>
                <a:gd name="connsiteY6" fmla="*/ 0 h 1710084"/>
                <a:gd name="connsiteX7" fmla="*/ 3442932 w 3442932"/>
                <a:gd name="connsiteY7" fmla="*/ 535826 h 1710084"/>
                <a:gd name="connsiteX8" fmla="*/ 3442932 w 3442932"/>
                <a:gd name="connsiteY8" fmla="*/ 1054552 h 1710084"/>
                <a:gd name="connsiteX9" fmla="*/ 3442932 w 3442932"/>
                <a:gd name="connsiteY9" fmla="*/ 1710084 h 1710084"/>
                <a:gd name="connsiteX10" fmla="*/ 2869110 w 3442932"/>
                <a:gd name="connsiteY10" fmla="*/ 1710084 h 1710084"/>
                <a:gd name="connsiteX11" fmla="*/ 2295288 w 3442932"/>
                <a:gd name="connsiteY11" fmla="*/ 1710084 h 1710084"/>
                <a:gd name="connsiteX12" fmla="*/ 1824754 w 3442932"/>
                <a:gd name="connsiteY12" fmla="*/ 1710084 h 1710084"/>
                <a:gd name="connsiteX13" fmla="*/ 1285361 w 3442932"/>
                <a:gd name="connsiteY13" fmla="*/ 1710084 h 1710084"/>
                <a:gd name="connsiteX14" fmla="*/ 780398 w 3442932"/>
                <a:gd name="connsiteY14" fmla="*/ 1710084 h 1710084"/>
                <a:gd name="connsiteX15" fmla="*/ 0 w 3442932"/>
                <a:gd name="connsiteY15" fmla="*/ 1710084 h 1710084"/>
                <a:gd name="connsiteX16" fmla="*/ 0 w 3442932"/>
                <a:gd name="connsiteY16" fmla="*/ 1140056 h 1710084"/>
                <a:gd name="connsiteX17" fmla="*/ 0 w 3442932"/>
                <a:gd name="connsiteY17" fmla="*/ 570028 h 1710084"/>
                <a:gd name="connsiteX18" fmla="*/ 0 w 3442932"/>
                <a:gd name="connsiteY18" fmla="*/ 0 h 171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42932" h="1710084" fill="none" extrusionOk="0">
                  <a:moveTo>
                    <a:pt x="0" y="0"/>
                  </a:moveTo>
                  <a:cubicBezTo>
                    <a:pt x="232130" y="-9960"/>
                    <a:pt x="507664" y="19167"/>
                    <a:pt x="642681" y="0"/>
                  </a:cubicBezTo>
                  <a:cubicBezTo>
                    <a:pt x="777698" y="-19167"/>
                    <a:pt x="915963" y="37265"/>
                    <a:pt x="1113215" y="0"/>
                  </a:cubicBezTo>
                  <a:cubicBezTo>
                    <a:pt x="1310467" y="-37265"/>
                    <a:pt x="1404223" y="27"/>
                    <a:pt x="1687037" y="0"/>
                  </a:cubicBezTo>
                  <a:cubicBezTo>
                    <a:pt x="1969851" y="-27"/>
                    <a:pt x="1999449" y="51947"/>
                    <a:pt x="2157571" y="0"/>
                  </a:cubicBezTo>
                  <a:cubicBezTo>
                    <a:pt x="2315693" y="-51947"/>
                    <a:pt x="2395320" y="11231"/>
                    <a:pt x="2628105" y="0"/>
                  </a:cubicBezTo>
                  <a:cubicBezTo>
                    <a:pt x="2860890" y="-11231"/>
                    <a:pt x="3213388" y="27178"/>
                    <a:pt x="3442932" y="0"/>
                  </a:cubicBezTo>
                  <a:cubicBezTo>
                    <a:pt x="3489627" y="145374"/>
                    <a:pt x="3402420" y="357108"/>
                    <a:pt x="3442932" y="535826"/>
                  </a:cubicBezTo>
                  <a:cubicBezTo>
                    <a:pt x="3483444" y="714544"/>
                    <a:pt x="3437052" y="815050"/>
                    <a:pt x="3442932" y="1054552"/>
                  </a:cubicBezTo>
                  <a:cubicBezTo>
                    <a:pt x="3448812" y="1294054"/>
                    <a:pt x="3420597" y="1511909"/>
                    <a:pt x="3442932" y="1710084"/>
                  </a:cubicBezTo>
                  <a:cubicBezTo>
                    <a:pt x="3286690" y="1760194"/>
                    <a:pt x="3008141" y="1709447"/>
                    <a:pt x="2869110" y="1710084"/>
                  </a:cubicBezTo>
                  <a:cubicBezTo>
                    <a:pt x="2730079" y="1710721"/>
                    <a:pt x="2444779" y="1707049"/>
                    <a:pt x="2295288" y="1710084"/>
                  </a:cubicBezTo>
                  <a:cubicBezTo>
                    <a:pt x="2145797" y="1713119"/>
                    <a:pt x="1990562" y="1662364"/>
                    <a:pt x="1824754" y="1710084"/>
                  </a:cubicBezTo>
                  <a:cubicBezTo>
                    <a:pt x="1658946" y="1757804"/>
                    <a:pt x="1469580" y="1670447"/>
                    <a:pt x="1285361" y="1710084"/>
                  </a:cubicBezTo>
                  <a:cubicBezTo>
                    <a:pt x="1101142" y="1749721"/>
                    <a:pt x="1016465" y="1687351"/>
                    <a:pt x="780398" y="1710084"/>
                  </a:cubicBezTo>
                  <a:cubicBezTo>
                    <a:pt x="544331" y="1732817"/>
                    <a:pt x="232395" y="1706477"/>
                    <a:pt x="0" y="1710084"/>
                  </a:cubicBezTo>
                  <a:cubicBezTo>
                    <a:pt x="-7113" y="1538103"/>
                    <a:pt x="36935" y="1261596"/>
                    <a:pt x="0" y="1140056"/>
                  </a:cubicBezTo>
                  <a:cubicBezTo>
                    <a:pt x="-36935" y="1018516"/>
                    <a:pt x="41615" y="838348"/>
                    <a:pt x="0" y="570028"/>
                  </a:cubicBezTo>
                  <a:cubicBezTo>
                    <a:pt x="-41615" y="301708"/>
                    <a:pt x="35717" y="187572"/>
                    <a:pt x="0" y="0"/>
                  </a:cubicBezTo>
                  <a:close/>
                </a:path>
                <a:path w="3442932" h="1710084" stroke="0" extrusionOk="0">
                  <a:moveTo>
                    <a:pt x="0" y="0"/>
                  </a:moveTo>
                  <a:cubicBezTo>
                    <a:pt x="175663" y="-6906"/>
                    <a:pt x="305861" y="15530"/>
                    <a:pt x="608251" y="0"/>
                  </a:cubicBezTo>
                  <a:cubicBezTo>
                    <a:pt x="910641" y="-15530"/>
                    <a:pt x="938959" y="39715"/>
                    <a:pt x="1147644" y="0"/>
                  </a:cubicBezTo>
                  <a:cubicBezTo>
                    <a:pt x="1356329" y="-39715"/>
                    <a:pt x="1520644" y="54615"/>
                    <a:pt x="1618178" y="0"/>
                  </a:cubicBezTo>
                  <a:cubicBezTo>
                    <a:pt x="1715712" y="-54615"/>
                    <a:pt x="1927481" y="63631"/>
                    <a:pt x="2226429" y="0"/>
                  </a:cubicBezTo>
                  <a:cubicBezTo>
                    <a:pt x="2525377" y="-63631"/>
                    <a:pt x="2654325" y="44230"/>
                    <a:pt x="2765822" y="0"/>
                  </a:cubicBezTo>
                  <a:cubicBezTo>
                    <a:pt x="2877319" y="-44230"/>
                    <a:pt x="3214377" y="45304"/>
                    <a:pt x="3442932" y="0"/>
                  </a:cubicBezTo>
                  <a:cubicBezTo>
                    <a:pt x="3468465" y="196351"/>
                    <a:pt x="3432312" y="415366"/>
                    <a:pt x="3442932" y="552927"/>
                  </a:cubicBezTo>
                  <a:cubicBezTo>
                    <a:pt x="3453552" y="690488"/>
                    <a:pt x="3408852" y="976857"/>
                    <a:pt x="3442932" y="1105854"/>
                  </a:cubicBezTo>
                  <a:cubicBezTo>
                    <a:pt x="3477012" y="1234851"/>
                    <a:pt x="3429076" y="1480408"/>
                    <a:pt x="3442932" y="1710084"/>
                  </a:cubicBezTo>
                  <a:cubicBezTo>
                    <a:pt x="3290213" y="1762754"/>
                    <a:pt x="3017499" y="1641542"/>
                    <a:pt x="2834681" y="1710084"/>
                  </a:cubicBezTo>
                  <a:cubicBezTo>
                    <a:pt x="2651863" y="1778626"/>
                    <a:pt x="2476526" y="1687980"/>
                    <a:pt x="2329717" y="1710084"/>
                  </a:cubicBezTo>
                  <a:cubicBezTo>
                    <a:pt x="2182908" y="1732188"/>
                    <a:pt x="1859562" y="1664200"/>
                    <a:pt x="1687037" y="1710084"/>
                  </a:cubicBezTo>
                  <a:cubicBezTo>
                    <a:pt x="1514512" y="1755968"/>
                    <a:pt x="1195537" y="1642398"/>
                    <a:pt x="1044356" y="1710084"/>
                  </a:cubicBezTo>
                  <a:cubicBezTo>
                    <a:pt x="893175" y="1777770"/>
                    <a:pt x="413869" y="1590344"/>
                    <a:pt x="0" y="1710084"/>
                  </a:cubicBezTo>
                  <a:cubicBezTo>
                    <a:pt x="-26612" y="1540938"/>
                    <a:pt x="58128" y="1430685"/>
                    <a:pt x="0" y="1157157"/>
                  </a:cubicBezTo>
                  <a:cubicBezTo>
                    <a:pt x="-58128" y="883629"/>
                    <a:pt x="7050" y="749310"/>
                    <a:pt x="0" y="604230"/>
                  </a:cubicBezTo>
                  <a:cubicBezTo>
                    <a:pt x="-7050" y="459150"/>
                    <a:pt x="68363" y="124464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1849335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박성희</a:t>
              </a:r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_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팀장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endParaRPr kumimoji="0" lang="en-US" altLang="ko-KR" sz="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“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분석과정에서 예상과 다른 결과가 나올 때 해결책을 찾아가는 과정이 어려웠다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논리적으로 흐름을 짜더라도 데이터의 결과는 다를 수 있기에 분석이란 더 정확도를 높이는 과정이라는 걸 느꼈다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. </a:t>
              </a:r>
              <a:r>
                <a:rPr lang="ko-KR" altLang="en-US" sz="1100" dirty="0">
                  <a:solidFill>
                    <a:prstClr val="black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 팀원 모두 생소한 주제에도 열심히 참여해줘서 고맙다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”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sp>
        <p:nvSpPr>
          <p:cNvPr id="2" name="Freeform 5">
            <a:extLst>
              <a:ext uri="{FF2B5EF4-FFF2-40B4-BE49-F238E27FC236}">
                <a16:creationId xmlns:a16="http://schemas.microsoft.com/office/drawing/2014/main" id="{F3734157-28AA-4932-88E3-16292BF8F7A0}"/>
              </a:ext>
            </a:extLst>
          </p:cNvPr>
          <p:cNvSpPr>
            <a:spLocks/>
          </p:cNvSpPr>
          <p:nvPr/>
        </p:nvSpPr>
        <p:spPr bwMode="auto">
          <a:xfrm>
            <a:off x="2338138" y="5230377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761585F-DE55-45E3-8009-572F89D7F780}"/>
              </a:ext>
            </a:extLst>
          </p:cNvPr>
          <p:cNvSpPr>
            <a:spLocks/>
          </p:cNvSpPr>
          <p:nvPr/>
        </p:nvSpPr>
        <p:spPr bwMode="auto">
          <a:xfrm>
            <a:off x="11325922" y="5388806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7313BBB-EA52-474F-8FEC-56794C111230}"/>
              </a:ext>
            </a:extLst>
          </p:cNvPr>
          <p:cNvSpPr>
            <a:spLocks/>
          </p:cNvSpPr>
          <p:nvPr/>
        </p:nvSpPr>
        <p:spPr bwMode="auto">
          <a:xfrm>
            <a:off x="10796452" y="5617942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7007B4C-E3BB-4124-878A-29BA3394AB72}"/>
              </a:ext>
            </a:extLst>
          </p:cNvPr>
          <p:cNvSpPr>
            <a:spLocks/>
          </p:cNvSpPr>
          <p:nvPr/>
        </p:nvSpPr>
        <p:spPr bwMode="auto">
          <a:xfrm>
            <a:off x="11910489" y="5373984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DB475C8-9949-41A2-B1ED-BBC43815ED79}"/>
              </a:ext>
            </a:extLst>
          </p:cNvPr>
          <p:cNvSpPr/>
          <p:nvPr/>
        </p:nvSpPr>
        <p:spPr>
          <a:xfrm>
            <a:off x="2690874" y="3365281"/>
            <a:ext cx="3479099" cy="1987082"/>
          </a:xfrm>
          <a:custGeom>
            <a:avLst/>
            <a:gdLst>
              <a:gd name="connsiteX0" fmla="*/ 0 w 3479099"/>
              <a:gd name="connsiteY0" fmla="*/ 0 h 1987082"/>
              <a:gd name="connsiteX1" fmla="*/ 614641 w 3479099"/>
              <a:gd name="connsiteY1" fmla="*/ 0 h 1987082"/>
              <a:gd name="connsiteX2" fmla="*/ 1264073 w 3479099"/>
              <a:gd name="connsiteY2" fmla="*/ 0 h 1987082"/>
              <a:gd name="connsiteX3" fmla="*/ 1809131 w 3479099"/>
              <a:gd name="connsiteY3" fmla="*/ 0 h 1987082"/>
              <a:gd name="connsiteX4" fmla="*/ 2284608 w 3479099"/>
              <a:gd name="connsiteY4" fmla="*/ 0 h 1987082"/>
              <a:gd name="connsiteX5" fmla="*/ 2934040 w 3479099"/>
              <a:gd name="connsiteY5" fmla="*/ 0 h 1987082"/>
              <a:gd name="connsiteX6" fmla="*/ 3479099 w 3479099"/>
              <a:gd name="connsiteY6" fmla="*/ 0 h 1987082"/>
              <a:gd name="connsiteX7" fmla="*/ 3479099 w 3479099"/>
              <a:gd name="connsiteY7" fmla="*/ 496771 h 1987082"/>
              <a:gd name="connsiteX8" fmla="*/ 3479099 w 3479099"/>
              <a:gd name="connsiteY8" fmla="*/ 933929 h 1987082"/>
              <a:gd name="connsiteX9" fmla="*/ 3479099 w 3479099"/>
              <a:gd name="connsiteY9" fmla="*/ 1410828 h 1987082"/>
              <a:gd name="connsiteX10" fmla="*/ 3479099 w 3479099"/>
              <a:gd name="connsiteY10" fmla="*/ 1987082 h 1987082"/>
              <a:gd name="connsiteX11" fmla="*/ 2934040 w 3479099"/>
              <a:gd name="connsiteY11" fmla="*/ 1987082 h 1987082"/>
              <a:gd name="connsiteX12" fmla="*/ 2354190 w 3479099"/>
              <a:gd name="connsiteY12" fmla="*/ 1987082 h 1987082"/>
              <a:gd name="connsiteX13" fmla="*/ 1704759 w 3479099"/>
              <a:gd name="connsiteY13" fmla="*/ 1987082 h 1987082"/>
              <a:gd name="connsiteX14" fmla="*/ 1055327 w 3479099"/>
              <a:gd name="connsiteY14" fmla="*/ 1987082 h 1987082"/>
              <a:gd name="connsiteX15" fmla="*/ 579850 w 3479099"/>
              <a:gd name="connsiteY15" fmla="*/ 1987082 h 1987082"/>
              <a:gd name="connsiteX16" fmla="*/ 0 w 3479099"/>
              <a:gd name="connsiteY16" fmla="*/ 1987082 h 1987082"/>
              <a:gd name="connsiteX17" fmla="*/ 0 w 3479099"/>
              <a:gd name="connsiteY17" fmla="*/ 1549924 h 1987082"/>
              <a:gd name="connsiteX18" fmla="*/ 0 w 3479099"/>
              <a:gd name="connsiteY18" fmla="*/ 1073024 h 1987082"/>
              <a:gd name="connsiteX19" fmla="*/ 0 w 3479099"/>
              <a:gd name="connsiteY19" fmla="*/ 596125 h 1987082"/>
              <a:gd name="connsiteX20" fmla="*/ 0 w 3479099"/>
              <a:gd name="connsiteY20" fmla="*/ 0 h 198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79099" h="1987082" fill="none" extrusionOk="0">
                <a:moveTo>
                  <a:pt x="0" y="0"/>
                </a:moveTo>
                <a:cubicBezTo>
                  <a:pt x="218775" y="-25102"/>
                  <a:pt x="358712" y="43138"/>
                  <a:pt x="614641" y="0"/>
                </a:cubicBezTo>
                <a:cubicBezTo>
                  <a:pt x="870570" y="-43138"/>
                  <a:pt x="947229" y="53303"/>
                  <a:pt x="1264073" y="0"/>
                </a:cubicBezTo>
                <a:cubicBezTo>
                  <a:pt x="1580917" y="-53303"/>
                  <a:pt x="1592097" y="57160"/>
                  <a:pt x="1809131" y="0"/>
                </a:cubicBezTo>
                <a:cubicBezTo>
                  <a:pt x="2026165" y="-57160"/>
                  <a:pt x="2097007" y="3225"/>
                  <a:pt x="2284608" y="0"/>
                </a:cubicBezTo>
                <a:cubicBezTo>
                  <a:pt x="2472209" y="-3225"/>
                  <a:pt x="2771089" y="72205"/>
                  <a:pt x="2934040" y="0"/>
                </a:cubicBezTo>
                <a:cubicBezTo>
                  <a:pt x="3096991" y="-72205"/>
                  <a:pt x="3366061" y="16790"/>
                  <a:pt x="3479099" y="0"/>
                </a:cubicBezTo>
                <a:cubicBezTo>
                  <a:pt x="3501388" y="107088"/>
                  <a:pt x="3432535" y="357010"/>
                  <a:pt x="3479099" y="496771"/>
                </a:cubicBezTo>
                <a:cubicBezTo>
                  <a:pt x="3525663" y="636532"/>
                  <a:pt x="3447658" y="765832"/>
                  <a:pt x="3479099" y="933929"/>
                </a:cubicBezTo>
                <a:cubicBezTo>
                  <a:pt x="3510540" y="1102026"/>
                  <a:pt x="3474331" y="1278582"/>
                  <a:pt x="3479099" y="1410828"/>
                </a:cubicBezTo>
                <a:cubicBezTo>
                  <a:pt x="3483867" y="1543074"/>
                  <a:pt x="3445493" y="1704772"/>
                  <a:pt x="3479099" y="1987082"/>
                </a:cubicBezTo>
                <a:cubicBezTo>
                  <a:pt x="3227419" y="2025569"/>
                  <a:pt x="3202683" y="1938407"/>
                  <a:pt x="2934040" y="1987082"/>
                </a:cubicBezTo>
                <a:cubicBezTo>
                  <a:pt x="2665397" y="2035757"/>
                  <a:pt x="2552857" y="1920149"/>
                  <a:pt x="2354190" y="1987082"/>
                </a:cubicBezTo>
                <a:cubicBezTo>
                  <a:pt x="2155523" y="2054015"/>
                  <a:pt x="1924598" y="1933448"/>
                  <a:pt x="1704759" y="1987082"/>
                </a:cubicBezTo>
                <a:cubicBezTo>
                  <a:pt x="1484920" y="2040716"/>
                  <a:pt x="1201600" y="1986316"/>
                  <a:pt x="1055327" y="1987082"/>
                </a:cubicBezTo>
                <a:cubicBezTo>
                  <a:pt x="909054" y="1987848"/>
                  <a:pt x="755487" y="1950707"/>
                  <a:pt x="579850" y="1987082"/>
                </a:cubicBezTo>
                <a:cubicBezTo>
                  <a:pt x="404213" y="2023457"/>
                  <a:pt x="204374" y="1978169"/>
                  <a:pt x="0" y="1987082"/>
                </a:cubicBezTo>
                <a:cubicBezTo>
                  <a:pt x="-17377" y="1809499"/>
                  <a:pt x="47316" y="1699568"/>
                  <a:pt x="0" y="1549924"/>
                </a:cubicBezTo>
                <a:cubicBezTo>
                  <a:pt x="-47316" y="1400280"/>
                  <a:pt x="23410" y="1244609"/>
                  <a:pt x="0" y="1073024"/>
                </a:cubicBezTo>
                <a:cubicBezTo>
                  <a:pt x="-23410" y="901439"/>
                  <a:pt x="27461" y="734076"/>
                  <a:pt x="0" y="596125"/>
                </a:cubicBezTo>
                <a:cubicBezTo>
                  <a:pt x="-27461" y="458174"/>
                  <a:pt x="27882" y="245367"/>
                  <a:pt x="0" y="0"/>
                </a:cubicBezTo>
                <a:close/>
              </a:path>
              <a:path w="3479099" h="1987082" stroke="0" extrusionOk="0">
                <a:moveTo>
                  <a:pt x="0" y="0"/>
                </a:moveTo>
                <a:cubicBezTo>
                  <a:pt x="212068" y="-53170"/>
                  <a:pt x="413127" y="26173"/>
                  <a:pt x="649432" y="0"/>
                </a:cubicBezTo>
                <a:cubicBezTo>
                  <a:pt x="885737" y="-26173"/>
                  <a:pt x="1044667" y="28161"/>
                  <a:pt x="1298864" y="0"/>
                </a:cubicBezTo>
                <a:cubicBezTo>
                  <a:pt x="1553061" y="-28161"/>
                  <a:pt x="1620126" y="17089"/>
                  <a:pt x="1774340" y="0"/>
                </a:cubicBezTo>
                <a:cubicBezTo>
                  <a:pt x="1928554" y="-17089"/>
                  <a:pt x="2078759" y="19625"/>
                  <a:pt x="2249817" y="0"/>
                </a:cubicBezTo>
                <a:cubicBezTo>
                  <a:pt x="2420875" y="-19625"/>
                  <a:pt x="2694158" y="21681"/>
                  <a:pt x="2899249" y="0"/>
                </a:cubicBezTo>
                <a:cubicBezTo>
                  <a:pt x="3104340" y="-21681"/>
                  <a:pt x="3210253" y="34738"/>
                  <a:pt x="3479099" y="0"/>
                </a:cubicBezTo>
                <a:cubicBezTo>
                  <a:pt x="3516138" y="154918"/>
                  <a:pt x="3439998" y="361489"/>
                  <a:pt x="3479099" y="476900"/>
                </a:cubicBezTo>
                <a:cubicBezTo>
                  <a:pt x="3518200" y="592311"/>
                  <a:pt x="3451763" y="725070"/>
                  <a:pt x="3479099" y="914058"/>
                </a:cubicBezTo>
                <a:cubicBezTo>
                  <a:pt x="3506435" y="1103046"/>
                  <a:pt x="3425623" y="1267175"/>
                  <a:pt x="3479099" y="1430699"/>
                </a:cubicBezTo>
                <a:cubicBezTo>
                  <a:pt x="3532575" y="1594223"/>
                  <a:pt x="3470396" y="1818105"/>
                  <a:pt x="3479099" y="1987082"/>
                </a:cubicBezTo>
                <a:cubicBezTo>
                  <a:pt x="3308358" y="2019569"/>
                  <a:pt x="3010623" y="1981282"/>
                  <a:pt x="2864458" y="1987082"/>
                </a:cubicBezTo>
                <a:cubicBezTo>
                  <a:pt x="2718293" y="1992882"/>
                  <a:pt x="2520903" y="1937479"/>
                  <a:pt x="2388981" y="1987082"/>
                </a:cubicBezTo>
                <a:cubicBezTo>
                  <a:pt x="2257059" y="2036685"/>
                  <a:pt x="2107576" y="1972785"/>
                  <a:pt x="1913504" y="1987082"/>
                </a:cubicBezTo>
                <a:cubicBezTo>
                  <a:pt x="1719432" y="2001379"/>
                  <a:pt x="1468181" y="1934917"/>
                  <a:pt x="1264073" y="1987082"/>
                </a:cubicBezTo>
                <a:cubicBezTo>
                  <a:pt x="1059965" y="2039247"/>
                  <a:pt x="981454" y="1934624"/>
                  <a:pt x="788596" y="1987082"/>
                </a:cubicBezTo>
                <a:cubicBezTo>
                  <a:pt x="595738" y="2039540"/>
                  <a:pt x="351929" y="1945446"/>
                  <a:pt x="0" y="1987082"/>
                </a:cubicBezTo>
                <a:cubicBezTo>
                  <a:pt x="-52502" y="1882230"/>
                  <a:pt x="27342" y="1656771"/>
                  <a:pt x="0" y="1470441"/>
                </a:cubicBezTo>
                <a:cubicBezTo>
                  <a:pt x="-27342" y="1284111"/>
                  <a:pt x="18835" y="1236998"/>
                  <a:pt x="0" y="1033283"/>
                </a:cubicBezTo>
                <a:cubicBezTo>
                  <a:pt x="-18835" y="829568"/>
                  <a:pt x="88" y="699253"/>
                  <a:pt x="0" y="576254"/>
                </a:cubicBezTo>
                <a:cubicBezTo>
                  <a:pt x="-88" y="453255"/>
                  <a:pt x="66751" y="18056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361296286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박주희</a:t>
            </a: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_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팀원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“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 수집과 전처리에서 시간을 생각보다 많이 쏟아서 일정관리를 잘 하지 못해 아쉽다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 분석때문에 분석 결과가 예상과 다르게 나와 정확도를 높이려고 더 매달렸던 것 같다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그럼에도 성공적으로 마칠 수 있었던 이유는 팀원들 덕분이다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96BA03-0CC3-4268-A8B5-205536919DC9}"/>
              </a:ext>
            </a:extLst>
          </p:cNvPr>
          <p:cNvGrpSpPr/>
          <p:nvPr/>
        </p:nvGrpSpPr>
        <p:grpSpPr>
          <a:xfrm>
            <a:off x="6813108" y="1132295"/>
            <a:ext cx="4657669" cy="1710084"/>
            <a:chOff x="6813108" y="1549160"/>
            <a:chExt cx="4657669" cy="1710084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848793D-0487-435A-A55C-1E975527DF9F}"/>
                </a:ext>
              </a:extLst>
            </p:cNvPr>
            <p:cNvSpPr/>
            <p:nvPr/>
          </p:nvSpPr>
          <p:spPr>
            <a:xfrm>
              <a:off x="8188700" y="1549160"/>
              <a:ext cx="3282077" cy="1710084"/>
            </a:xfrm>
            <a:custGeom>
              <a:avLst/>
              <a:gdLst>
                <a:gd name="connsiteX0" fmla="*/ 0 w 3282077"/>
                <a:gd name="connsiteY0" fmla="*/ 0 h 1710084"/>
                <a:gd name="connsiteX1" fmla="*/ 481371 w 3282077"/>
                <a:gd name="connsiteY1" fmla="*/ 0 h 1710084"/>
                <a:gd name="connsiteX2" fmla="*/ 1061205 w 3282077"/>
                <a:gd name="connsiteY2" fmla="*/ 0 h 1710084"/>
                <a:gd name="connsiteX3" fmla="*/ 1575397 w 3282077"/>
                <a:gd name="connsiteY3" fmla="*/ 0 h 1710084"/>
                <a:gd name="connsiteX4" fmla="*/ 2056768 w 3282077"/>
                <a:gd name="connsiteY4" fmla="*/ 0 h 1710084"/>
                <a:gd name="connsiteX5" fmla="*/ 2636602 w 3282077"/>
                <a:gd name="connsiteY5" fmla="*/ 0 h 1710084"/>
                <a:gd name="connsiteX6" fmla="*/ 3282077 w 3282077"/>
                <a:gd name="connsiteY6" fmla="*/ 0 h 1710084"/>
                <a:gd name="connsiteX7" fmla="*/ 3282077 w 3282077"/>
                <a:gd name="connsiteY7" fmla="*/ 570028 h 1710084"/>
                <a:gd name="connsiteX8" fmla="*/ 3282077 w 3282077"/>
                <a:gd name="connsiteY8" fmla="*/ 1105854 h 1710084"/>
                <a:gd name="connsiteX9" fmla="*/ 3282077 w 3282077"/>
                <a:gd name="connsiteY9" fmla="*/ 1710084 h 1710084"/>
                <a:gd name="connsiteX10" fmla="*/ 2800706 w 3282077"/>
                <a:gd name="connsiteY10" fmla="*/ 1710084 h 1710084"/>
                <a:gd name="connsiteX11" fmla="*/ 2352155 w 3282077"/>
                <a:gd name="connsiteY11" fmla="*/ 1710084 h 1710084"/>
                <a:gd name="connsiteX12" fmla="*/ 1772322 w 3282077"/>
                <a:gd name="connsiteY12" fmla="*/ 1710084 h 1710084"/>
                <a:gd name="connsiteX13" fmla="*/ 1290950 w 3282077"/>
                <a:gd name="connsiteY13" fmla="*/ 1710084 h 1710084"/>
                <a:gd name="connsiteX14" fmla="*/ 711117 w 3282077"/>
                <a:gd name="connsiteY14" fmla="*/ 1710084 h 1710084"/>
                <a:gd name="connsiteX15" fmla="*/ 0 w 3282077"/>
                <a:gd name="connsiteY15" fmla="*/ 1710084 h 1710084"/>
                <a:gd name="connsiteX16" fmla="*/ 0 w 3282077"/>
                <a:gd name="connsiteY16" fmla="*/ 1157157 h 1710084"/>
                <a:gd name="connsiteX17" fmla="*/ 0 w 3282077"/>
                <a:gd name="connsiteY17" fmla="*/ 570028 h 1710084"/>
                <a:gd name="connsiteX18" fmla="*/ 0 w 3282077"/>
                <a:gd name="connsiteY18" fmla="*/ 0 h 171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2077" h="1710084" fill="none" extrusionOk="0">
                  <a:moveTo>
                    <a:pt x="0" y="0"/>
                  </a:moveTo>
                  <a:cubicBezTo>
                    <a:pt x="194610" y="-38449"/>
                    <a:pt x="356480" y="13654"/>
                    <a:pt x="481371" y="0"/>
                  </a:cubicBezTo>
                  <a:cubicBezTo>
                    <a:pt x="606262" y="-13654"/>
                    <a:pt x="862470" y="16066"/>
                    <a:pt x="1061205" y="0"/>
                  </a:cubicBezTo>
                  <a:cubicBezTo>
                    <a:pt x="1259940" y="-16066"/>
                    <a:pt x="1403710" y="18248"/>
                    <a:pt x="1575397" y="0"/>
                  </a:cubicBezTo>
                  <a:cubicBezTo>
                    <a:pt x="1747084" y="-18248"/>
                    <a:pt x="1857075" y="16919"/>
                    <a:pt x="2056768" y="0"/>
                  </a:cubicBezTo>
                  <a:cubicBezTo>
                    <a:pt x="2256461" y="-16919"/>
                    <a:pt x="2359294" y="65572"/>
                    <a:pt x="2636602" y="0"/>
                  </a:cubicBezTo>
                  <a:cubicBezTo>
                    <a:pt x="2913910" y="-65572"/>
                    <a:pt x="3025695" y="58905"/>
                    <a:pt x="3282077" y="0"/>
                  </a:cubicBezTo>
                  <a:cubicBezTo>
                    <a:pt x="3294147" y="250905"/>
                    <a:pt x="3280373" y="300279"/>
                    <a:pt x="3282077" y="570028"/>
                  </a:cubicBezTo>
                  <a:cubicBezTo>
                    <a:pt x="3283781" y="839777"/>
                    <a:pt x="3221636" y="912843"/>
                    <a:pt x="3282077" y="1105854"/>
                  </a:cubicBezTo>
                  <a:cubicBezTo>
                    <a:pt x="3342518" y="1298865"/>
                    <a:pt x="3259152" y="1516133"/>
                    <a:pt x="3282077" y="1710084"/>
                  </a:cubicBezTo>
                  <a:cubicBezTo>
                    <a:pt x="3167850" y="1748200"/>
                    <a:pt x="2922645" y="1660262"/>
                    <a:pt x="2800706" y="1710084"/>
                  </a:cubicBezTo>
                  <a:cubicBezTo>
                    <a:pt x="2678767" y="1759906"/>
                    <a:pt x="2488575" y="1694874"/>
                    <a:pt x="2352155" y="1710084"/>
                  </a:cubicBezTo>
                  <a:cubicBezTo>
                    <a:pt x="2215735" y="1725294"/>
                    <a:pt x="2028740" y="1705888"/>
                    <a:pt x="1772322" y="1710084"/>
                  </a:cubicBezTo>
                  <a:cubicBezTo>
                    <a:pt x="1515904" y="1714280"/>
                    <a:pt x="1390728" y="1691423"/>
                    <a:pt x="1290950" y="1710084"/>
                  </a:cubicBezTo>
                  <a:cubicBezTo>
                    <a:pt x="1191172" y="1728745"/>
                    <a:pt x="873544" y="1695491"/>
                    <a:pt x="711117" y="1710084"/>
                  </a:cubicBezTo>
                  <a:cubicBezTo>
                    <a:pt x="548690" y="1724677"/>
                    <a:pt x="293987" y="1672193"/>
                    <a:pt x="0" y="1710084"/>
                  </a:cubicBezTo>
                  <a:cubicBezTo>
                    <a:pt x="-731" y="1523563"/>
                    <a:pt x="53049" y="1363595"/>
                    <a:pt x="0" y="1157157"/>
                  </a:cubicBezTo>
                  <a:cubicBezTo>
                    <a:pt x="-53049" y="950719"/>
                    <a:pt x="32760" y="752110"/>
                    <a:pt x="0" y="570028"/>
                  </a:cubicBezTo>
                  <a:cubicBezTo>
                    <a:pt x="-32760" y="387946"/>
                    <a:pt x="32100" y="270748"/>
                    <a:pt x="0" y="0"/>
                  </a:cubicBezTo>
                  <a:close/>
                </a:path>
                <a:path w="3282077" h="1710084" stroke="0" extrusionOk="0">
                  <a:moveTo>
                    <a:pt x="0" y="0"/>
                  </a:moveTo>
                  <a:cubicBezTo>
                    <a:pt x="207927" y="-29276"/>
                    <a:pt x="276135" y="6415"/>
                    <a:pt x="514192" y="0"/>
                  </a:cubicBezTo>
                  <a:cubicBezTo>
                    <a:pt x="752249" y="-6415"/>
                    <a:pt x="807999" y="46656"/>
                    <a:pt x="962743" y="0"/>
                  </a:cubicBezTo>
                  <a:cubicBezTo>
                    <a:pt x="1117487" y="-46656"/>
                    <a:pt x="1321388" y="24052"/>
                    <a:pt x="1575397" y="0"/>
                  </a:cubicBezTo>
                  <a:cubicBezTo>
                    <a:pt x="1829406" y="-24052"/>
                    <a:pt x="1984962" y="15187"/>
                    <a:pt x="2089589" y="0"/>
                  </a:cubicBezTo>
                  <a:cubicBezTo>
                    <a:pt x="2194216" y="-15187"/>
                    <a:pt x="2378014" y="9722"/>
                    <a:pt x="2603781" y="0"/>
                  </a:cubicBezTo>
                  <a:cubicBezTo>
                    <a:pt x="2829548" y="-9722"/>
                    <a:pt x="3003971" y="2523"/>
                    <a:pt x="3282077" y="0"/>
                  </a:cubicBezTo>
                  <a:cubicBezTo>
                    <a:pt x="3292970" y="186889"/>
                    <a:pt x="3276017" y="331392"/>
                    <a:pt x="3282077" y="535826"/>
                  </a:cubicBezTo>
                  <a:cubicBezTo>
                    <a:pt x="3288137" y="740260"/>
                    <a:pt x="3269952" y="902743"/>
                    <a:pt x="3282077" y="1105854"/>
                  </a:cubicBezTo>
                  <a:cubicBezTo>
                    <a:pt x="3294202" y="1308965"/>
                    <a:pt x="3274017" y="1573948"/>
                    <a:pt x="3282077" y="1710084"/>
                  </a:cubicBezTo>
                  <a:cubicBezTo>
                    <a:pt x="3134911" y="1726134"/>
                    <a:pt x="2972728" y="1695312"/>
                    <a:pt x="2800706" y="1710084"/>
                  </a:cubicBezTo>
                  <a:cubicBezTo>
                    <a:pt x="2628684" y="1724856"/>
                    <a:pt x="2382472" y="1684130"/>
                    <a:pt x="2253693" y="1710084"/>
                  </a:cubicBezTo>
                  <a:cubicBezTo>
                    <a:pt x="2124914" y="1736038"/>
                    <a:pt x="1906180" y="1693731"/>
                    <a:pt x="1739501" y="1710084"/>
                  </a:cubicBezTo>
                  <a:cubicBezTo>
                    <a:pt x="1572822" y="1726437"/>
                    <a:pt x="1425574" y="1686078"/>
                    <a:pt x="1126846" y="1710084"/>
                  </a:cubicBezTo>
                  <a:cubicBezTo>
                    <a:pt x="828119" y="1734090"/>
                    <a:pt x="815738" y="1692696"/>
                    <a:pt x="514192" y="1710084"/>
                  </a:cubicBezTo>
                  <a:cubicBezTo>
                    <a:pt x="212646" y="1727472"/>
                    <a:pt x="200791" y="1660509"/>
                    <a:pt x="0" y="1710084"/>
                  </a:cubicBezTo>
                  <a:cubicBezTo>
                    <a:pt x="-37725" y="1514569"/>
                    <a:pt x="66331" y="1413863"/>
                    <a:pt x="0" y="1140056"/>
                  </a:cubicBezTo>
                  <a:cubicBezTo>
                    <a:pt x="-66331" y="866249"/>
                    <a:pt x="26434" y="720738"/>
                    <a:pt x="0" y="587129"/>
                  </a:cubicBezTo>
                  <a:cubicBezTo>
                    <a:pt x="-26434" y="453520"/>
                    <a:pt x="45859" y="24608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박성준</a:t>
              </a:r>
              <a:r>
                <a:rPr kumimoji="0" lang="en-US" altLang="ko-KR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_</a:t>
              </a:r>
              <a:r>
                <a:rPr kumimoji="0" lang="ko-KR" altLang="en-US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팀원</a:t>
              </a:r>
              <a:endPara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“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데이터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전처리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 과정이 생각보다 오래 걸렸다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데이터 분석을 하며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Garbage in, garbage out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이라는 말을 온몸으로 체험할 수 있었다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잘 모르는 부분을 함께 풀어나가며 프로젝트를 진행한 동료들에게 정말 고맙다는 말을 하고 싶다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.”</a:t>
              </a:r>
              <a:endPara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DADEBD3-786D-4B79-B53E-6130A9ECE07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6813108" y="1774103"/>
              <a:ext cx="1267200" cy="1267200"/>
            </a:xfrm>
            <a:custGeom>
              <a:avLst/>
              <a:gdLst>
                <a:gd name="connsiteX0" fmla="*/ 0 w 1267200"/>
                <a:gd name="connsiteY0" fmla="*/ 0 h 1267200"/>
                <a:gd name="connsiteX1" fmla="*/ 447744 w 1267200"/>
                <a:gd name="connsiteY1" fmla="*/ 0 h 1267200"/>
                <a:gd name="connsiteX2" fmla="*/ 857472 w 1267200"/>
                <a:gd name="connsiteY2" fmla="*/ 0 h 1267200"/>
                <a:gd name="connsiteX3" fmla="*/ 1267200 w 1267200"/>
                <a:gd name="connsiteY3" fmla="*/ 0 h 1267200"/>
                <a:gd name="connsiteX4" fmla="*/ 1267200 w 1267200"/>
                <a:gd name="connsiteY4" fmla="*/ 447744 h 1267200"/>
                <a:gd name="connsiteX5" fmla="*/ 1267200 w 1267200"/>
                <a:gd name="connsiteY5" fmla="*/ 882816 h 1267200"/>
                <a:gd name="connsiteX6" fmla="*/ 1267200 w 1267200"/>
                <a:gd name="connsiteY6" fmla="*/ 1267200 h 1267200"/>
                <a:gd name="connsiteX7" fmla="*/ 882816 w 1267200"/>
                <a:gd name="connsiteY7" fmla="*/ 1267200 h 1267200"/>
                <a:gd name="connsiteX8" fmla="*/ 447744 w 1267200"/>
                <a:gd name="connsiteY8" fmla="*/ 1267200 h 1267200"/>
                <a:gd name="connsiteX9" fmla="*/ 0 w 1267200"/>
                <a:gd name="connsiteY9" fmla="*/ 1267200 h 1267200"/>
                <a:gd name="connsiteX10" fmla="*/ 0 w 1267200"/>
                <a:gd name="connsiteY10" fmla="*/ 844800 h 1267200"/>
                <a:gd name="connsiteX11" fmla="*/ 0 w 1267200"/>
                <a:gd name="connsiteY11" fmla="*/ 435072 h 1267200"/>
                <a:gd name="connsiteX12" fmla="*/ 0 w 1267200"/>
                <a:gd name="connsiteY12" fmla="*/ 0 h 12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7200" h="1267200" fill="none" extrusionOk="0">
                  <a:moveTo>
                    <a:pt x="0" y="0"/>
                  </a:moveTo>
                  <a:cubicBezTo>
                    <a:pt x="161765" y="-51623"/>
                    <a:pt x="339103" y="154"/>
                    <a:pt x="447744" y="0"/>
                  </a:cubicBezTo>
                  <a:cubicBezTo>
                    <a:pt x="556385" y="-154"/>
                    <a:pt x="687653" y="29008"/>
                    <a:pt x="857472" y="0"/>
                  </a:cubicBezTo>
                  <a:cubicBezTo>
                    <a:pt x="1027291" y="-29008"/>
                    <a:pt x="1074107" y="22060"/>
                    <a:pt x="1267200" y="0"/>
                  </a:cubicBezTo>
                  <a:cubicBezTo>
                    <a:pt x="1286652" y="144928"/>
                    <a:pt x="1239378" y="336340"/>
                    <a:pt x="1267200" y="447744"/>
                  </a:cubicBezTo>
                  <a:cubicBezTo>
                    <a:pt x="1295022" y="559148"/>
                    <a:pt x="1259498" y="780751"/>
                    <a:pt x="1267200" y="882816"/>
                  </a:cubicBezTo>
                  <a:cubicBezTo>
                    <a:pt x="1274902" y="984881"/>
                    <a:pt x="1247110" y="1118861"/>
                    <a:pt x="1267200" y="1267200"/>
                  </a:cubicBezTo>
                  <a:cubicBezTo>
                    <a:pt x="1121965" y="1311762"/>
                    <a:pt x="1058079" y="1261949"/>
                    <a:pt x="882816" y="1267200"/>
                  </a:cubicBezTo>
                  <a:cubicBezTo>
                    <a:pt x="707553" y="1272451"/>
                    <a:pt x="539939" y="1233576"/>
                    <a:pt x="447744" y="1267200"/>
                  </a:cubicBezTo>
                  <a:cubicBezTo>
                    <a:pt x="355549" y="1300824"/>
                    <a:pt x="223134" y="1213994"/>
                    <a:pt x="0" y="1267200"/>
                  </a:cubicBezTo>
                  <a:cubicBezTo>
                    <a:pt x="-3535" y="1181074"/>
                    <a:pt x="25120" y="1016763"/>
                    <a:pt x="0" y="844800"/>
                  </a:cubicBezTo>
                  <a:cubicBezTo>
                    <a:pt x="-25120" y="672837"/>
                    <a:pt x="2372" y="548803"/>
                    <a:pt x="0" y="435072"/>
                  </a:cubicBezTo>
                  <a:cubicBezTo>
                    <a:pt x="-2372" y="321341"/>
                    <a:pt x="10133" y="151726"/>
                    <a:pt x="0" y="0"/>
                  </a:cubicBezTo>
                  <a:close/>
                </a:path>
                <a:path w="1267200" h="1267200" stroke="0" extrusionOk="0">
                  <a:moveTo>
                    <a:pt x="0" y="0"/>
                  </a:moveTo>
                  <a:cubicBezTo>
                    <a:pt x="158856" y="-5753"/>
                    <a:pt x="300689" y="36427"/>
                    <a:pt x="447744" y="0"/>
                  </a:cubicBezTo>
                  <a:cubicBezTo>
                    <a:pt x="594799" y="-36427"/>
                    <a:pt x="728687" y="14301"/>
                    <a:pt x="857472" y="0"/>
                  </a:cubicBezTo>
                  <a:cubicBezTo>
                    <a:pt x="986257" y="-14301"/>
                    <a:pt x="1137492" y="42603"/>
                    <a:pt x="1267200" y="0"/>
                  </a:cubicBezTo>
                  <a:cubicBezTo>
                    <a:pt x="1267345" y="100730"/>
                    <a:pt x="1221924" y="198867"/>
                    <a:pt x="1267200" y="397056"/>
                  </a:cubicBezTo>
                  <a:cubicBezTo>
                    <a:pt x="1312476" y="595245"/>
                    <a:pt x="1222101" y="669832"/>
                    <a:pt x="1267200" y="832128"/>
                  </a:cubicBezTo>
                  <a:cubicBezTo>
                    <a:pt x="1312299" y="994424"/>
                    <a:pt x="1250493" y="1169255"/>
                    <a:pt x="1267200" y="1267200"/>
                  </a:cubicBezTo>
                  <a:cubicBezTo>
                    <a:pt x="1124507" y="1299548"/>
                    <a:pt x="970660" y="1219964"/>
                    <a:pt x="832128" y="1267200"/>
                  </a:cubicBezTo>
                  <a:cubicBezTo>
                    <a:pt x="693596" y="1314436"/>
                    <a:pt x="569475" y="1232042"/>
                    <a:pt x="422400" y="1267200"/>
                  </a:cubicBezTo>
                  <a:cubicBezTo>
                    <a:pt x="275325" y="1302358"/>
                    <a:pt x="165820" y="1233291"/>
                    <a:pt x="0" y="1267200"/>
                  </a:cubicBezTo>
                  <a:cubicBezTo>
                    <a:pt x="-45388" y="1093144"/>
                    <a:pt x="30949" y="996696"/>
                    <a:pt x="0" y="844800"/>
                  </a:cubicBezTo>
                  <a:cubicBezTo>
                    <a:pt x="-30949" y="692904"/>
                    <a:pt x="1572" y="598563"/>
                    <a:pt x="0" y="435072"/>
                  </a:cubicBezTo>
                  <a:cubicBezTo>
                    <a:pt x="-1572" y="271581"/>
                    <a:pt x="14421" y="11013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26465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15049F2-FD1C-4317-8E6A-20399A7900E9}"/>
              </a:ext>
            </a:extLst>
          </p:cNvPr>
          <p:cNvGrpSpPr/>
          <p:nvPr/>
        </p:nvGrpSpPr>
        <p:grpSpPr>
          <a:xfrm>
            <a:off x="6739689" y="3365281"/>
            <a:ext cx="4731089" cy="1802416"/>
            <a:chOff x="6739689" y="3365281"/>
            <a:chExt cx="4731089" cy="1802416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D289169-6E71-4B16-A85A-98B2727C9A81}"/>
                </a:ext>
              </a:extLst>
            </p:cNvPr>
            <p:cNvSpPr/>
            <p:nvPr/>
          </p:nvSpPr>
          <p:spPr>
            <a:xfrm>
              <a:off x="8188700" y="3365281"/>
              <a:ext cx="3282078" cy="1802416"/>
            </a:xfrm>
            <a:custGeom>
              <a:avLst/>
              <a:gdLst>
                <a:gd name="connsiteX0" fmla="*/ 0 w 3282078"/>
                <a:gd name="connsiteY0" fmla="*/ 0 h 1802416"/>
                <a:gd name="connsiteX1" fmla="*/ 579834 w 3282078"/>
                <a:gd name="connsiteY1" fmla="*/ 0 h 1802416"/>
                <a:gd name="connsiteX2" fmla="*/ 1028384 w 3282078"/>
                <a:gd name="connsiteY2" fmla="*/ 0 h 1802416"/>
                <a:gd name="connsiteX3" fmla="*/ 1476935 w 3282078"/>
                <a:gd name="connsiteY3" fmla="*/ 0 h 1802416"/>
                <a:gd name="connsiteX4" fmla="*/ 1991127 w 3282078"/>
                <a:gd name="connsiteY4" fmla="*/ 0 h 1802416"/>
                <a:gd name="connsiteX5" fmla="*/ 2472499 w 3282078"/>
                <a:gd name="connsiteY5" fmla="*/ 0 h 1802416"/>
                <a:gd name="connsiteX6" fmla="*/ 3282078 w 3282078"/>
                <a:gd name="connsiteY6" fmla="*/ 0 h 1802416"/>
                <a:gd name="connsiteX7" fmla="*/ 3282078 w 3282078"/>
                <a:gd name="connsiteY7" fmla="*/ 432580 h 1802416"/>
                <a:gd name="connsiteX8" fmla="*/ 3282078 w 3282078"/>
                <a:gd name="connsiteY8" fmla="*/ 883184 h 1802416"/>
                <a:gd name="connsiteX9" fmla="*/ 3282078 w 3282078"/>
                <a:gd name="connsiteY9" fmla="*/ 1351812 h 1802416"/>
                <a:gd name="connsiteX10" fmla="*/ 3282078 w 3282078"/>
                <a:gd name="connsiteY10" fmla="*/ 1802416 h 1802416"/>
                <a:gd name="connsiteX11" fmla="*/ 2767886 w 3282078"/>
                <a:gd name="connsiteY11" fmla="*/ 1802416 h 1802416"/>
                <a:gd name="connsiteX12" fmla="*/ 2286514 w 3282078"/>
                <a:gd name="connsiteY12" fmla="*/ 1802416 h 1802416"/>
                <a:gd name="connsiteX13" fmla="*/ 1805143 w 3282078"/>
                <a:gd name="connsiteY13" fmla="*/ 1802416 h 1802416"/>
                <a:gd name="connsiteX14" fmla="*/ 1258130 w 3282078"/>
                <a:gd name="connsiteY14" fmla="*/ 1802416 h 1802416"/>
                <a:gd name="connsiteX15" fmla="*/ 645475 w 3282078"/>
                <a:gd name="connsiteY15" fmla="*/ 1802416 h 1802416"/>
                <a:gd name="connsiteX16" fmla="*/ 0 w 3282078"/>
                <a:gd name="connsiteY16" fmla="*/ 1802416 h 1802416"/>
                <a:gd name="connsiteX17" fmla="*/ 0 w 3282078"/>
                <a:gd name="connsiteY17" fmla="*/ 1369836 h 1802416"/>
                <a:gd name="connsiteX18" fmla="*/ 0 w 3282078"/>
                <a:gd name="connsiteY18" fmla="*/ 883184 h 1802416"/>
                <a:gd name="connsiteX19" fmla="*/ 0 w 3282078"/>
                <a:gd name="connsiteY19" fmla="*/ 468628 h 1802416"/>
                <a:gd name="connsiteX20" fmla="*/ 0 w 3282078"/>
                <a:gd name="connsiteY20" fmla="*/ 0 h 180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82078" h="1802416" fill="none" extrusionOk="0">
                  <a:moveTo>
                    <a:pt x="0" y="0"/>
                  </a:moveTo>
                  <a:cubicBezTo>
                    <a:pt x="180993" y="-17607"/>
                    <a:pt x="389278" y="48589"/>
                    <a:pt x="579834" y="0"/>
                  </a:cubicBezTo>
                  <a:cubicBezTo>
                    <a:pt x="770390" y="-48589"/>
                    <a:pt x="810238" y="27139"/>
                    <a:pt x="1028384" y="0"/>
                  </a:cubicBezTo>
                  <a:cubicBezTo>
                    <a:pt x="1246530" y="-27139"/>
                    <a:pt x="1372333" y="3747"/>
                    <a:pt x="1476935" y="0"/>
                  </a:cubicBezTo>
                  <a:cubicBezTo>
                    <a:pt x="1581537" y="-3747"/>
                    <a:pt x="1877063" y="59904"/>
                    <a:pt x="1991127" y="0"/>
                  </a:cubicBezTo>
                  <a:cubicBezTo>
                    <a:pt x="2105191" y="-59904"/>
                    <a:pt x="2295221" y="48516"/>
                    <a:pt x="2472499" y="0"/>
                  </a:cubicBezTo>
                  <a:cubicBezTo>
                    <a:pt x="2649777" y="-48516"/>
                    <a:pt x="2877934" y="61332"/>
                    <a:pt x="3282078" y="0"/>
                  </a:cubicBezTo>
                  <a:cubicBezTo>
                    <a:pt x="3307504" y="113475"/>
                    <a:pt x="3258194" y="255761"/>
                    <a:pt x="3282078" y="432580"/>
                  </a:cubicBezTo>
                  <a:cubicBezTo>
                    <a:pt x="3305962" y="609399"/>
                    <a:pt x="3232279" y="704620"/>
                    <a:pt x="3282078" y="883184"/>
                  </a:cubicBezTo>
                  <a:cubicBezTo>
                    <a:pt x="3331877" y="1061748"/>
                    <a:pt x="3268574" y="1129983"/>
                    <a:pt x="3282078" y="1351812"/>
                  </a:cubicBezTo>
                  <a:cubicBezTo>
                    <a:pt x="3295582" y="1573641"/>
                    <a:pt x="3276180" y="1653241"/>
                    <a:pt x="3282078" y="1802416"/>
                  </a:cubicBezTo>
                  <a:cubicBezTo>
                    <a:pt x="3049191" y="1862253"/>
                    <a:pt x="2964941" y="1773135"/>
                    <a:pt x="2767886" y="1802416"/>
                  </a:cubicBezTo>
                  <a:cubicBezTo>
                    <a:pt x="2570831" y="1831697"/>
                    <a:pt x="2483923" y="1775556"/>
                    <a:pt x="2286514" y="1802416"/>
                  </a:cubicBezTo>
                  <a:cubicBezTo>
                    <a:pt x="2089105" y="1829276"/>
                    <a:pt x="1901971" y="1780139"/>
                    <a:pt x="1805143" y="1802416"/>
                  </a:cubicBezTo>
                  <a:cubicBezTo>
                    <a:pt x="1708315" y="1824693"/>
                    <a:pt x="1475300" y="1794317"/>
                    <a:pt x="1258130" y="1802416"/>
                  </a:cubicBezTo>
                  <a:cubicBezTo>
                    <a:pt x="1040960" y="1810515"/>
                    <a:pt x="779417" y="1759155"/>
                    <a:pt x="645475" y="1802416"/>
                  </a:cubicBezTo>
                  <a:cubicBezTo>
                    <a:pt x="511534" y="1845677"/>
                    <a:pt x="276886" y="1741797"/>
                    <a:pt x="0" y="1802416"/>
                  </a:cubicBezTo>
                  <a:cubicBezTo>
                    <a:pt x="-11689" y="1710849"/>
                    <a:pt x="2338" y="1493654"/>
                    <a:pt x="0" y="1369836"/>
                  </a:cubicBezTo>
                  <a:cubicBezTo>
                    <a:pt x="-2338" y="1246018"/>
                    <a:pt x="120" y="980847"/>
                    <a:pt x="0" y="883184"/>
                  </a:cubicBezTo>
                  <a:cubicBezTo>
                    <a:pt x="-120" y="785521"/>
                    <a:pt x="11584" y="575144"/>
                    <a:pt x="0" y="468628"/>
                  </a:cubicBezTo>
                  <a:cubicBezTo>
                    <a:pt x="-11584" y="362112"/>
                    <a:pt x="52766" y="212090"/>
                    <a:pt x="0" y="0"/>
                  </a:cubicBezTo>
                  <a:close/>
                </a:path>
                <a:path w="3282078" h="1802416" stroke="0" extrusionOk="0">
                  <a:moveTo>
                    <a:pt x="0" y="0"/>
                  </a:moveTo>
                  <a:cubicBezTo>
                    <a:pt x="144269" y="-36811"/>
                    <a:pt x="343241" y="5574"/>
                    <a:pt x="579834" y="0"/>
                  </a:cubicBezTo>
                  <a:cubicBezTo>
                    <a:pt x="816427" y="-5574"/>
                    <a:pt x="872693" y="48165"/>
                    <a:pt x="1094026" y="0"/>
                  </a:cubicBezTo>
                  <a:cubicBezTo>
                    <a:pt x="1315359" y="-48165"/>
                    <a:pt x="1344118" y="33461"/>
                    <a:pt x="1542577" y="0"/>
                  </a:cubicBezTo>
                  <a:cubicBezTo>
                    <a:pt x="1741036" y="-33461"/>
                    <a:pt x="1874888" y="4933"/>
                    <a:pt x="2122410" y="0"/>
                  </a:cubicBezTo>
                  <a:cubicBezTo>
                    <a:pt x="2369932" y="-4933"/>
                    <a:pt x="2522304" y="3050"/>
                    <a:pt x="2636603" y="0"/>
                  </a:cubicBezTo>
                  <a:cubicBezTo>
                    <a:pt x="2750902" y="-3050"/>
                    <a:pt x="3017412" y="8518"/>
                    <a:pt x="3282078" y="0"/>
                  </a:cubicBezTo>
                  <a:cubicBezTo>
                    <a:pt x="3294326" y="101228"/>
                    <a:pt x="3260238" y="230623"/>
                    <a:pt x="3282078" y="432580"/>
                  </a:cubicBezTo>
                  <a:cubicBezTo>
                    <a:pt x="3303918" y="634537"/>
                    <a:pt x="3256967" y="690104"/>
                    <a:pt x="3282078" y="865160"/>
                  </a:cubicBezTo>
                  <a:cubicBezTo>
                    <a:pt x="3307189" y="1040216"/>
                    <a:pt x="3256442" y="1176528"/>
                    <a:pt x="3282078" y="1333788"/>
                  </a:cubicBezTo>
                  <a:cubicBezTo>
                    <a:pt x="3307714" y="1491048"/>
                    <a:pt x="3255428" y="1687270"/>
                    <a:pt x="3282078" y="1802416"/>
                  </a:cubicBezTo>
                  <a:cubicBezTo>
                    <a:pt x="3172235" y="1846264"/>
                    <a:pt x="2938419" y="1796987"/>
                    <a:pt x="2800707" y="1802416"/>
                  </a:cubicBezTo>
                  <a:cubicBezTo>
                    <a:pt x="2662995" y="1807845"/>
                    <a:pt x="2396367" y="1771091"/>
                    <a:pt x="2188052" y="1802416"/>
                  </a:cubicBezTo>
                  <a:cubicBezTo>
                    <a:pt x="1979737" y="1833741"/>
                    <a:pt x="1720617" y="1736094"/>
                    <a:pt x="1575397" y="1802416"/>
                  </a:cubicBezTo>
                  <a:cubicBezTo>
                    <a:pt x="1430177" y="1868738"/>
                    <a:pt x="1127379" y="1784192"/>
                    <a:pt x="962743" y="1802416"/>
                  </a:cubicBezTo>
                  <a:cubicBezTo>
                    <a:pt x="798107" y="1820640"/>
                    <a:pt x="448682" y="1734932"/>
                    <a:pt x="0" y="1802416"/>
                  </a:cubicBezTo>
                  <a:cubicBezTo>
                    <a:pt x="-37891" y="1674255"/>
                    <a:pt x="44926" y="1578230"/>
                    <a:pt x="0" y="1387860"/>
                  </a:cubicBezTo>
                  <a:cubicBezTo>
                    <a:pt x="-44926" y="1197490"/>
                    <a:pt x="7863" y="1074637"/>
                    <a:pt x="0" y="991329"/>
                  </a:cubicBezTo>
                  <a:cubicBezTo>
                    <a:pt x="-7863" y="908021"/>
                    <a:pt x="27920" y="622153"/>
                    <a:pt x="0" y="504676"/>
                  </a:cubicBezTo>
                  <a:cubicBezTo>
                    <a:pt x="-27920" y="387199"/>
                    <a:pt x="55861" y="21102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1849335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이동규</a:t>
              </a:r>
              <a:r>
                <a:rPr kumimoji="0" lang="en-US" altLang="ko-KR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_</a:t>
              </a:r>
              <a:r>
                <a:rPr kumimoji="0" lang="ko-KR" altLang="en-US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팀원</a:t>
              </a:r>
              <a:endPara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“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이번 프로젝트 관련해서 부족하고 모르는 부분이 많았는데 팀원들이 열심히 이끌어 주었기 때문에 많이 배우고 마무리하는 것 같습니다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개인사정으로 참여 하지 못할 때도 배려해주고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고생해준 팀원들 고맙습니다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.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”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3DAD50D-8F6F-4108-A1E0-1980D121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39689" y="3604002"/>
              <a:ext cx="1266535" cy="1266535"/>
            </a:xfrm>
            <a:custGeom>
              <a:avLst/>
              <a:gdLst>
                <a:gd name="connsiteX0" fmla="*/ 0 w 1266535"/>
                <a:gd name="connsiteY0" fmla="*/ 0 h 1266535"/>
                <a:gd name="connsiteX1" fmla="*/ 447509 w 1266535"/>
                <a:gd name="connsiteY1" fmla="*/ 0 h 1266535"/>
                <a:gd name="connsiteX2" fmla="*/ 857022 w 1266535"/>
                <a:gd name="connsiteY2" fmla="*/ 0 h 1266535"/>
                <a:gd name="connsiteX3" fmla="*/ 1266535 w 1266535"/>
                <a:gd name="connsiteY3" fmla="*/ 0 h 1266535"/>
                <a:gd name="connsiteX4" fmla="*/ 1266535 w 1266535"/>
                <a:gd name="connsiteY4" fmla="*/ 447509 h 1266535"/>
                <a:gd name="connsiteX5" fmla="*/ 1266535 w 1266535"/>
                <a:gd name="connsiteY5" fmla="*/ 882353 h 1266535"/>
                <a:gd name="connsiteX6" fmla="*/ 1266535 w 1266535"/>
                <a:gd name="connsiteY6" fmla="*/ 1266535 h 1266535"/>
                <a:gd name="connsiteX7" fmla="*/ 882353 w 1266535"/>
                <a:gd name="connsiteY7" fmla="*/ 1266535 h 1266535"/>
                <a:gd name="connsiteX8" fmla="*/ 447509 w 1266535"/>
                <a:gd name="connsiteY8" fmla="*/ 1266535 h 1266535"/>
                <a:gd name="connsiteX9" fmla="*/ 0 w 1266535"/>
                <a:gd name="connsiteY9" fmla="*/ 1266535 h 1266535"/>
                <a:gd name="connsiteX10" fmla="*/ 0 w 1266535"/>
                <a:gd name="connsiteY10" fmla="*/ 844357 h 1266535"/>
                <a:gd name="connsiteX11" fmla="*/ 0 w 1266535"/>
                <a:gd name="connsiteY11" fmla="*/ 434844 h 1266535"/>
                <a:gd name="connsiteX12" fmla="*/ 0 w 1266535"/>
                <a:gd name="connsiteY12" fmla="*/ 0 h 126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6535" h="1266535" fill="none" extrusionOk="0">
                  <a:moveTo>
                    <a:pt x="0" y="0"/>
                  </a:moveTo>
                  <a:cubicBezTo>
                    <a:pt x="127292" y="-25995"/>
                    <a:pt x="248783" y="36992"/>
                    <a:pt x="447509" y="0"/>
                  </a:cubicBezTo>
                  <a:cubicBezTo>
                    <a:pt x="646235" y="-36992"/>
                    <a:pt x="774590" y="14850"/>
                    <a:pt x="857022" y="0"/>
                  </a:cubicBezTo>
                  <a:cubicBezTo>
                    <a:pt x="939454" y="-14850"/>
                    <a:pt x="1117410" y="38661"/>
                    <a:pt x="1266535" y="0"/>
                  </a:cubicBezTo>
                  <a:cubicBezTo>
                    <a:pt x="1269213" y="126475"/>
                    <a:pt x="1216453" y="343582"/>
                    <a:pt x="1266535" y="447509"/>
                  </a:cubicBezTo>
                  <a:cubicBezTo>
                    <a:pt x="1316617" y="551436"/>
                    <a:pt x="1220864" y="754218"/>
                    <a:pt x="1266535" y="882353"/>
                  </a:cubicBezTo>
                  <a:cubicBezTo>
                    <a:pt x="1312206" y="1010488"/>
                    <a:pt x="1241849" y="1118876"/>
                    <a:pt x="1266535" y="1266535"/>
                  </a:cubicBezTo>
                  <a:cubicBezTo>
                    <a:pt x="1123554" y="1297917"/>
                    <a:pt x="987587" y="1242049"/>
                    <a:pt x="882353" y="1266535"/>
                  </a:cubicBezTo>
                  <a:cubicBezTo>
                    <a:pt x="777119" y="1291021"/>
                    <a:pt x="624224" y="1260997"/>
                    <a:pt x="447509" y="1266535"/>
                  </a:cubicBezTo>
                  <a:cubicBezTo>
                    <a:pt x="270794" y="1272073"/>
                    <a:pt x="114729" y="1239887"/>
                    <a:pt x="0" y="1266535"/>
                  </a:cubicBezTo>
                  <a:cubicBezTo>
                    <a:pt x="-16527" y="1104635"/>
                    <a:pt x="28980" y="1051662"/>
                    <a:pt x="0" y="844357"/>
                  </a:cubicBezTo>
                  <a:cubicBezTo>
                    <a:pt x="-28980" y="637052"/>
                    <a:pt x="41630" y="588440"/>
                    <a:pt x="0" y="434844"/>
                  </a:cubicBezTo>
                  <a:cubicBezTo>
                    <a:pt x="-41630" y="281248"/>
                    <a:pt x="19096" y="137675"/>
                    <a:pt x="0" y="0"/>
                  </a:cubicBezTo>
                  <a:close/>
                </a:path>
                <a:path w="1266535" h="1266535" stroke="0" extrusionOk="0">
                  <a:moveTo>
                    <a:pt x="0" y="0"/>
                  </a:moveTo>
                  <a:cubicBezTo>
                    <a:pt x="159970" y="-9968"/>
                    <a:pt x="265744" y="49242"/>
                    <a:pt x="447509" y="0"/>
                  </a:cubicBezTo>
                  <a:cubicBezTo>
                    <a:pt x="629274" y="-49242"/>
                    <a:pt x="764793" y="42946"/>
                    <a:pt x="857022" y="0"/>
                  </a:cubicBezTo>
                  <a:cubicBezTo>
                    <a:pt x="949251" y="-42946"/>
                    <a:pt x="1100082" y="29432"/>
                    <a:pt x="1266535" y="0"/>
                  </a:cubicBezTo>
                  <a:cubicBezTo>
                    <a:pt x="1281952" y="142168"/>
                    <a:pt x="1224850" y="243472"/>
                    <a:pt x="1266535" y="396848"/>
                  </a:cubicBezTo>
                  <a:cubicBezTo>
                    <a:pt x="1308220" y="550224"/>
                    <a:pt x="1227415" y="738492"/>
                    <a:pt x="1266535" y="831691"/>
                  </a:cubicBezTo>
                  <a:cubicBezTo>
                    <a:pt x="1305655" y="924890"/>
                    <a:pt x="1244512" y="1165852"/>
                    <a:pt x="1266535" y="1266535"/>
                  </a:cubicBezTo>
                  <a:cubicBezTo>
                    <a:pt x="1130804" y="1307104"/>
                    <a:pt x="985165" y="1223079"/>
                    <a:pt x="831691" y="1266535"/>
                  </a:cubicBezTo>
                  <a:cubicBezTo>
                    <a:pt x="678217" y="1309991"/>
                    <a:pt x="601050" y="1254488"/>
                    <a:pt x="422178" y="1266535"/>
                  </a:cubicBezTo>
                  <a:cubicBezTo>
                    <a:pt x="243306" y="1278582"/>
                    <a:pt x="114627" y="1257583"/>
                    <a:pt x="0" y="1266535"/>
                  </a:cubicBezTo>
                  <a:cubicBezTo>
                    <a:pt x="-20456" y="1155682"/>
                    <a:pt x="45848" y="988550"/>
                    <a:pt x="0" y="844357"/>
                  </a:cubicBezTo>
                  <a:cubicBezTo>
                    <a:pt x="-45848" y="700164"/>
                    <a:pt x="29884" y="527400"/>
                    <a:pt x="0" y="434844"/>
                  </a:cubicBezTo>
                  <a:cubicBezTo>
                    <a:pt x="-29884" y="342288"/>
                    <a:pt x="10797" y="9823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26465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67D27253-E098-44A3-8A6A-44FAADB8DA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" r="17004"/>
          <a:stretch/>
        </p:blipFill>
        <p:spPr>
          <a:xfrm>
            <a:off x="1323515" y="3694777"/>
            <a:ext cx="1224746" cy="1132978"/>
          </a:xfrm>
          <a:custGeom>
            <a:avLst/>
            <a:gdLst>
              <a:gd name="connsiteX0" fmla="*/ 0 w 1224746"/>
              <a:gd name="connsiteY0" fmla="*/ 0 h 1132978"/>
              <a:gd name="connsiteX1" fmla="*/ 396001 w 1224746"/>
              <a:gd name="connsiteY1" fmla="*/ 0 h 1132978"/>
              <a:gd name="connsiteX2" fmla="*/ 804250 w 1224746"/>
              <a:gd name="connsiteY2" fmla="*/ 0 h 1132978"/>
              <a:gd name="connsiteX3" fmla="*/ 1224746 w 1224746"/>
              <a:gd name="connsiteY3" fmla="*/ 0 h 1132978"/>
              <a:gd name="connsiteX4" fmla="*/ 1224746 w 1224746"/>
              <a:gd name="connsiteY4" fmla="*/ 555159 h 1132978"/>
              <a:gd name="connsiteX5" fmla="*/ 1224746 w 1224746"/>
              <a:gd name="connsiteY5" fmla="*/ 1132978 h 1132978"/>
              <a:gd name="connsiteX6" fmla="*/ 816497 w 1224746"/>
              <a:gd name="connsiteY6" fmla="*/ 1132978 h 1132978"/>
              <a:gd name="connsiteX7" fmla="*/ 396001 w 1224746"/>
              <a:gd name="connsiteY7" fmla="*/ 1132978 h 1132978"/>
              <a:gd name="connsiteX8" fmla="*/ 0 w 1224746"/>
              <a:gd name="connsiteY8" fmla="*/ 1132978 h 1132978"/>
              <a:gd name="connsiteX9" fmla="*/ 0 w 1224746"/>
              <a:gd name="connsiteY9" fmla="*/ 543829 h 1132978"/>
              <a:gd name="connsiteX10" fmla="*/ 0 w 1224746"/>
              <a:gd name="connsiteY10" fmla="*/ 0 h 113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4746" h="1132978" fill="none" extrusionOk="0">
                <a:moveTo>
                  <a:pt x="0" y="0"/>
                </a:moveTo>
                <a:cubicBezTo>
                  <a:pt x="172746" y="-9604"/>
                  <a:pt x="280344" y="9341"/>
                  <a:pt x="396001" y="0"/>
                </a:cubicBezTo>
                <a:cubicBezTo>
                  <a:pt x="511658" y="-9341"/>
                  <a:pt x="678628" y="47579"/>
                  <a:pt x="804250" y="0"/>
                </a:cubicBezTo>
                <a:cubicBezTo>
                  <a:pt x="929872" y="-47579"/>
                  <a:pt x="1037912" y="626"/>
                  <a:pt x="1224746" y="0"/>
                </a:cubicBezTo>
                <a:cubicBezTo>
                  <a:pt x="1267445" y="113010"/>
                  <a:pt x="1187854" y="387655"/>
                  <a:pt x="1224746" y="555159"/>
                </a:cubicBezTo>
                <a:cubicBezTo>
                  <a:pt x="1261638" y="722663"/>
                  <a:pt x="1165560" y="919181"/>
                  <a:pt x="1224746" y="1132978"/>
                </a:cubicBezTo>
                <a:cubicBezTo>
                  <a:pt x="1093573" y="1142343"/>
                  <a:pt x="987055" y="1109746"/>
                  <a:pt x="816497" y="1132978"/>
                </a:cubicBezTo>
                <a:cubicBezTo>
                  <a:pt x="645939" y="1156210"/>
                  <a:pt x="487841" y="1106737"/>
                  <a:pt x="396001" y="1132978"/>
                </a:cubicBezTo>
                <a:cubicBezTo>
                  <a:pt x="304161" y="1159219"/>
                  <a:pt x="136381" y="1085528"/>
                  <a:pt x="0" y="1132978"/>
                </a:cubicBezTo>
                <a:cubicBezTo>
                  <a:pt x="-2708" y="874674"/>
                  <a:pt x="8146" y="683268"/>
                  <a:pt x="0" y="543829"/>
                </a:cubicBezTo>
                <a:cubicBezTo>
                  <a:pt x="-8146" y="404390"/>
                  <a:pt x="37493" y="234754"/>
                  <a:pt x="0" y="0"/>
                </a:cubicBezTo>
                <a:close/>
              </a:path>
              <a:path w="1224746" h="1132978" stroke="0" extrusionOk="0">
                <a:moveTo>
                  <a:pt x="0" y="0"/>
                </a:moveTo>
                <a:cubicBezTo>
                  <a:pt x="105046" y="-13169"/>
                  <a:pt x="290036" y="37790"/>
                  <a:pt x="432744" y="0"/>
                </a:cubicBezTo>
                <a:cubicBezTo>
                  <a:pt x="575452" y="-37790"/>
                  <a:pt x="702472" y="36240"/>
                  <a:pt x="828745" y="0"/>
                </a:cubicBezTo>
                <a:cubicBezTo>
                  <a:pt x="955018" y="-36240"/>
                  <a:pt x="1056711" y="40446"/>
                  <a:pt x="1224746" y="0"/>
                </a:cubicBezTo>
                <a:cubicBezTo>
                  <a:pt x="1271983" y="207463"/>
                  <a:pt x="1186035" y="307148"/>
                  <a:pt x="1224746" y="543829"/>
                </a:cubicBezTo>
                <a:cubicBezTo>
                  <a:pt x="1263457" y="780510"/>
                  <a:pt x="1179152" y="857971"/>
                  <a:pt x="1224746" y="1132978"/>
                </a:cubicBezTo>
                <a:cubicBezTo>
                  <a:pt x="1050268" y="1165656"/>
                  <a:pt x="950884" y="1094377"/>
                  <a:pt x="853240" y="1132978"/>
                </a:cubicBezTo>
                <a:cubicBezTo>
                  <a:pt x="755596" y="1171579"/>
                  <a:pt x="573368" y="1086138"/>
                  <a:pt x="432744" y="1132978"/>
                </a:cubicBezTo>
                <a:cubicBezTo>
                  <a:pt x="292120" y="1179818"/>
                  <a:pt x="101793" y="1095985"/>
                  <a:pt x="0" y="1132978"/>
                </a:cubicBezTo>
                <a:cubicBezTo>
                  <a:pt x="-13354" y="879451"/>
                  <a:pt x="39975" y="850624"/>
                  <a:pt x="0" y="577819"/>
                </a:cubicBezTo>
                <a:cubicBezTo>
                  <a:pt x="-39975" y="305014"/>
                  <a:pt x="27479" y="17118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646585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808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일정관리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BD1683-108D-42DE-94B0-A415B1D98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333" y="940369"/>
            <a:ext cx="9927684" cy="51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31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F4E9B762-B5E5-4690-AD6B-2D47DEACDDAA}"/>
              </a:ext>
            </a:extLst>
          </p:cNvPr>
          <p:cNvGrpSpPr/>
          <p:nvPr/>
        </p:nvGrpSpPr>
        <p:grpSpPr>
          <a:xfrm>
            <a:off x="5121325" y="2281549"/>
            <a:ext cx="2521874" cy="4141888"/>
            <a:chOff x="5424753" y="2281550"/>
            <a:chExt cx="2521874" cy="414188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C423934-D392-4271-86C8-7C0F90B11EC4}"/>
                </a:ext>
              </a:extLst>
            </p:cNvPr>
            <p:cNvGrpSpPr/>
            <p:nvPr/>
          </p:nvGrpSpPr>
          <p:grpSpPr>
            <a:xfrm>
              <a:off x="5424753" y="2281550"/>
              <a:ext cx="2521874" cy="4141888"/>
              <a:chOff x="3184619" y="1988772"/>
              <a:chExt cx="4874019" cy="4420868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C95D74F-1D1C-4125-8591-758B43E929EE}"/>
                  </a:ext>
                </a:extLst>
              </p:cNvPr>
              <p:cNvGrpSpPr/>
              <p:nvPr/>
            </p:nvGrpSpPr>
            <p:grpSpPr>
              <a:xfrm>
                <a:off x="3184619" y="1988772"/>
                <a:ext cx="4874019" cy="4420868"/>
                <a:chOff x="243281" y="1005002"/>
                <a:chExt cx="11720119" cy="11549074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94866628-F2FC-4BBE-884E-7DA519587041}"/>
                    </a:ext>
                  </a:extLst>
                </p:cNvPr>
                <p:cNvSpPr/>
                <p:nvPr/>
              </p:nvSpPr>
              <p:spPr>
                <a:xfrm>
                  <a:off x="678284" y="5453456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" name="순서도: 저장 데이터 88">
                  <a:extLst>
                    <a:ext uri="{FF2B5EF4-FFF2-40B4-BE49-F238E27FC236}">
                      <a16:creationId xmlns:a16="http://schemas.microsoft.com/office/drawing/2014/main" id="{BBBFBDBA-1AF3-42F5-8E09-A30BB2A0935D}"/>
                    </a:ext>
                  </a:extLst>
                </p:cNvPr>
                <p:cNvSpPr/>
                <p:nvPr/>
              </p:nvSpPr>
              <p:spPr>
                <a:xfrm flipH="1">
                  <a:off x="997727" y="5453456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B30BB46A-0A37-4870-8FBB-BB25E4FE185F}"/>
                    </a:ext>
                  </a:extLst>
                </p:cNvPr>
                <p:cNvSpPr/>
                <p:nvPr/>
              </p:nvSpPr>
              <p:spPr>
                <a:xfrm>
                  <a:off x="678284" y="1765299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" name="순서도: 저장 데이터 90">
                  <a:extLst>
                    <a:ext uri="{FF2B5EF4-FFF2-40B4-BE49-F238E27FC236}">
                      <a16:creationId xmlns:a16="http://schemas.microsoft.com/office/drawing/2014/main" id="{97575A14-B5B8-4406-8244-7ACE5729FCB9}"/>
                    </a:ext>
                  </a:extLst>
                </p:cNvPr>
                <p:cNvSpPr/>
                <p:nvPr/>
              </p:nvSpPr>
              <p:spPr>
                <a:xfrm flipH="1">
                  <a:off x="997727" y="1765299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" name="모서리가 둥근 직사각형 4">
                  <a:extLst>
                    <a:ext uri="{FF2B5EF4-FFF2-40B4-BE49-F238E27FC236}">
                      <a16:creationId xmlns:a16="http://schemas.microsoft.com/office/drawing/2014/main" id="{9908345B-CACD-44EB-8249-3B0C484679D5}"/>
                    </a:ext>
                  </a:extLst>
                </p:cNvPr>
                <p:cNvSpPr/>
                <p:nvPr/>
              </p:nvSpPr>
              <p:spPr>
                <a:xfrm>
                  <a:off x="1139370" y="1005002"/>
                  <a:ext cx="10824030" cy="5598998"/>
                </a:xfrm>
                <a:prstGeom prst="roundRect">
                  <a:avLst>
                    <a:gd name="adj" fmla="val 2157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" name="원통 31">
                  <a:extLst>
                    <a:ext uri="{FF2B5EF4-FFF2-40B4-BE49-F238E27FC236}">
                      <a16:creationId xmlns:a16="http://schemas.microsoft.com/office/drawing/2014/main" id="{F922DC4F-A5D5-4C1D-9D73-DBA2325E13C2}"/>
                    </a:ext>
                  </a:extLst>
                </p:cNvPr>
                <p:cNvSpPr/>
                <p:nvPr/>
              </p:nvSpPr>
              <p:spPr>
                <a:xfrm>
                  <a:off x="243281" y="1097868"/>
                  <a:ext cx="435005" cy="11456208"/>
                </a:xfrm>
                <a:prstGeom prst="can">
                  <a:avLst>
                    <a:gd name="adj" fmla="val 30714"/>
                  </a:avLst>
                </a:prstGeom>
                <a:gradFill flip="none" rotWithShape="1">
                  <a:gsLst>
                    <a:gs pos="79000">
                      <a:srgbClr val="60150F">
                        <a:alpha val="31000"/>
                      </a:srgbClr>
                    </a:gs>
                    <a:gs pos="78000">
                      <a:srgbClr val="CBCBCE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" name="모서리가 둥근 직사각형 5">
                  <a:extLst>
                    <a:ext uri="{FF2B5EF4-FFF2-40B4-BE49-F238E27FC236}">
                      <a16:creationId xmlns:a16="http://schemas.microsoft.com/office/drawing/2014/main" id="{5E4BDB00-1E2E-4CBB-8F12-FD96708683EF}"/>
                    </a:ext>
                  </a:extLst>
                </p:cNvPr>
                <p:cNvSpPr/>
                <p:nvPr/>
              </p:nvSpPr>
              <p:spPr>
                <a:xfrm>
                  <a:off x="1309131" y="1097871"/>
                  <a:ext cx="10491123" cy="5413263"/>
                </a:xfrm>
                <a:prstGeom prst="roundRect">
                  <a:avLst>
                    <a:gd name="adj" fmla="val 1646"/>
                  </a:avLst>
                </a:prstGeom>
                <a:solidFill>
                  <a:schemeClr val="accent4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D2B9FD4-5CF8-430A-8812-8F0E92216373}"/>
                  </a:ext>
                </a:extLst>
              </p:cNvPr>
              <p:cNvSpPr/>
              <p:nvPr/>
            </p:nvSpPr>
            <p:spPr>
              <a:xfrm>
                <a:off x="4439161" y="2427948"/>
                <a:ext cx="18473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2435E4C-9652-4B86-9822-E5F54D1C0A70}"/>
                </a:ext>
              </a:extLst>
            </p:cNvPr>
            <p:cNvGrpSpPr/>
            <p:nvPr/>
          </p:nvGrpSpPr>
          <p:grpSpPr>
            <a:xfrm>
              <a:off x="5890660" y="2374317"/>
              <a:ext cx="1828046" cy="1803930"/>
              <a:chOff x="9511665" y="1757340"/>
              <a:chExt cx="1828046" cy="1803930"/>
            </a:xfrm>
          </p:grpSpPr>
          <p:pic>
            <p:nvPicPr>
              <p:cNvPr id="22" name="그림 21" descr="표지판, 중지, 실외, 전면이(가) 표시된 사진&#10;&#10;자동 생성된 설명">
                <a:extLst>
                  <a:ext uri="{FF2B5EF4-FFF2-40B4-BE49-F238E27FC236}">
                    <a16:creationId xmlns:a16="http://schemas.microsoft.com/office/drawing/2014/main" id="{DAFA7261-AB16-4DC4-9561-BC25EF300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1665" y="1757340"/>
                <a:ext cx="1828046" cy="180393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3C2CA4-02AD-4E10-AA90-9D463957CBB3}"/>
                  </a:ext>
                </a:extLst>
              </p:cNvPr>
              <p:cNvSpPr txBox="1"/>
              <p:nvPr/>
            </p:nvSpPr>
            <p:spPr>
              <a:xfrm>
                <a:off x="9644925" y="2211097"/>
                <a:ext cx="1561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QnA</a:t>
                </a:r>
                <a:endParaRPr lang="ko-KR" altLang="en-US" sz="4800" b="1" dirty="0">
                  <a:solidFill>
                    <a:schemeClr val="bg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43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C423934-D392-4271-86C8-7C0F90B11EC4}"/>
              </a:ext>
            </a:extLst>
          </p:cNvPr>
          <p:cNvGrpSpPr/>
          <p:nvPr/>
        </p:nvGrpSpPr>
        <p:grpSpPr>
          <a:xfrm>
            <a:off x="3966267" y="1700289"/>
            <a:ext cx="4832014" cy="4799525"/>
            <a:chOff x="3226625" y="1686491"/>
            <a:chExt cx="4832014" cy="479952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1A8DB35-F0E4-491F-BEF1-7CFCCE6C44C1}"/>
                </a:ext>
              </a:extLst>
            </p:cNvPr>
            <p:cNvGrpSpPr/>
            <p:nvPr/>
          </p:nvGrpSpPr>
          <p:grpSpPr>
            <a:xfrm>
              <a:off x="3226625" y="1686491"/>
              <a:ext cx="4832014" cy="4799525"/>
              <a:chOff x="2933220" y="1140619"/>
              <a:chExt cx="4805591" cy="6517168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C95D74F-1D1C-4125-8591-758B43E929EE}"/>
                  </a:ext>
                </a:extLst>
              </p:cNvPr>
              <p:cNvGrpSpPr/>
              <p:nvPr/>
            </p:nvGrpSpPr>
            <p:grpSpPr>
              <a:xfrm>
                <a:off x="2933220" y="1141185"/>
                <a:ext cx="4805591" cy="6516602"/>
                <a:chOff x="344287" y="216410"/>
                <a:chExt cx="11619113" cy="1253719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20FE4AF0-2E9A-4982-B5B5-6703C793A2DC}"/>
                    </a:ext>
                  </a:extLst>
                </p:cNvPr>
                <p:cNvGrpSpPr/>
                <p:nvPr/>
              </p:nvGrpSpPr>
              <p:grpSpPr>
                <a:xfrm rot="5400000">
                  <a:off x="4473849" y="855880"/>
                  <a:ext cx="520145" cy="232797"/>
                  <a:chOff x="3230984" y="-833044"/>
                  <a:chExt cx="768639" cy="355601"/>
                </a:xfrm>
              </p:grpSpPr>
              <p:sp>
                <p:nvSpPr>
                  <p:cNvPr id="98" name="직사각형 97">
                    <a:extLst>
                      <a:ext uri="{FF2B5EF4-FFF2-40B4-BE49-F238E27FC236}">
                        <a16:creationId xmlns:a16="http://schemas.microsoft.com/office/drawing/2014/main" id="{F5487ECB-06C4-4774-A9F8-5A8C16E0F4D6}"/>
                      </a:ext>
                    </a:extLst>
                  </p:cNvPr>
                  <p:cNvSpPr/>
                  <p:nvPr/>
                </p:nvSpPr>
                <p:spPr>
                  <a:xfrm>
                    <a:off x="3230984" y="-833044"/>
                    <a:ext cx="768639" cy="355601"/>
                  </a:xfrm>
                  <a:prstGeom prst="rect">
                    <a:avLst/>
                  </a:prstGeom>
                  <a:solidFill>
                    <a:srgbClr val="CBCBCE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9" name="순서도: 저장 데이터 98">
                    <a:extLst>
                      <a:ext uri="{FF2B5EF4-FFF2-40B4-BE49-F238E27FC236}">
                        <a16:creationId xmlns:a16="http://schemas.microsoft.com/office/drawing/2014/main" id="{D3341772-0132-4E6E-B6D2-33AAE790D789}"/>
                      </a:ext>
                    </a:extLst>
                  </p:cNvPr>
                  <p:cNvSpPr/>
                  <p:nvPr/>
                </p:nvSpPr>
                <p:spPr>
                  <a:xfrm flipH="1">
                    <a:off x="3550427" y="-833044"/>
                    <a:ext cx="406317" cy="355601"/>
                  </a:xfrm>
                  <a:prstGeom prst="flowChartOnlineStorage">
                    <a:avLst/>
                  </a:prstGeom>
                  <a:solidFill>
                    <a:srgbClr val="60150F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BC2D1922-C7C8-4AF5-906D-DF03FCBF19E9}"/>
                    </a:ext>
                  </a:extLst>
                </p:cNvPr>
                <p:cNvGrpSpPr/>
                <p:nvPr/>
              </p:nvGrpSpPr>
              <p:grpSpPr>
                <a:xfrm rot="5400000">
                  <a:off x="1401528" y="855880"/>
                  <a:ext cx="520145" cy="232797"/>
                  <a:chOff x="3230984" y="-833044"/>
                  <a:chExt cx="768639" cy="355601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3118127D-4860-4652-BB4A-A667EAEB4019}"/>
                      </a:ext>
                    </a:extLst>
                  </p:cNvPr>
                  <p:cNvSpPr/>
                  <p:nvPr/>
                </p:nvSpPr>
                <p:spPr>
                  <a:xfrm>
                    <a:off x="3230984" y="-833044"/>
                    <a:ext cx="768639" cy="355601"/>
                  </a:xfrm>
                  <a:prstGeom prst="rect">
                    <a:avLst/>
                  </a:prstGeom>
                  <a:solidFill>
                    <a:srgbClr val="CBCBCE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순서도: 저장 데이터 96">
                    <a:extLst>
                      <a:ext uri="{FF2B5EF4-FFF2-40B4-BE49-F238E27FC236}">
                        <a16:creationId xmlns:a16="http://schemas.microsoft.com/office/drawing/2014/main" id="{39C38B76-6BAB-44BF-B3AF-770591EB58D9}"/>
                      </a:ext>
                    </a:extLst>
                  </p:cNvPr>
                  <p:cNvSpPr/>
                  <p:nvPr/>
                </p:nvSpPr>
                <p:spPr>
                  <a:xfrm flipH="1">
                    <a:off x="3550427" y="-833044"/>
                    <a:ext cx="406317" cy="355601"/>
                  </a:xfrm>
                  <a:prstGeom prst="flowChartOnlineStorage">
                    <a:avLst/>
                  </a:prstGeom>
                  <a:solidFill>
                    <a:srgbClr val="60150F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94866628-F2FC-4BBE-884E-7DA519587041}"/>
                    </a:ext>
                  </a:extLst>
                </p:cNvPr>
                <p:cNvSpPr/>
                <p:nvPr/>
              </p:nvSpPr>
              <p:spPr>
                <a:xfrm>
                  <a:off x="678284" y="5453456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순서도: 저장 데이터 88">
                  <a:extLst>
                    <a:ext uri="{FF2B5EF4-FFF2-40B4-BE49-F238E27FC236}">
                      <a16:creationId xmlns:a16="http://schemas.microsoft.com/office/drawing/2014/main" id="{BBBFBDBA-1AF3-42F5-8E09-A30BB2A0935D}"/>
                    </a:ext>
                  </a:extLst>
                </p:cNvPr>
                <p:cNvSpPr/>
                <p:nvPr/>
              </p:nvSpPr>
              <p:spPr>
                <a:xfrm flipH="1">
                  <a:off x="997727" y="5453456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B30BB46A-0A37-4870-8FBB-BB25E4FE185F}"/>
                    </a:ext>
                  </a:extLst>
                </p:cNvPr>
                <p:cNvSpPr/>
                <p:nvPr/>
              </p:nvSpPr>
              <p:spPr>
                <a:xfrm>
                  <a:off x="678284" y="1765299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순서도: 저장 데이터 90">
                  <a:extLst>
                    <a:ext uri="{FF2B5EF4-FFF2-40B4-BE49-F238E27FC236}">
                      <a16:creationId xmlns:a16="http://schemas.microsoft.com/office/drawing/2014/main" id="{97575A14-B5B8-4406-8244-7ACE5729FCB9}"/>
                    </a:ext>
                  </a:extLst>
                </p:cNvPr>
                <p:cNvSpPr/>
                <p:nvPr/>
              </p:nvSpPr>
              <p:spPr>
                <a:xfrm flipH="1">
                  <a:off x="997727" y="1765299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모서리가 둥근 직사각형 4">
                  <a:extLst>
                    <a:ext uri="{FF2B5EF4-FFF2-40B4-BE49-F238E27FC236}">
                      <a16:creationId xmlns:a16="http://schemas.microsoft.com/office/drawing/2014/main" id="{9908345B-CACD-44EB-8249-3B0C484679D5}"/>
                    </a:ext>
                  </a:extLst>
                </p:cNvPr>
                <p:cNvSpPr/>
                <p:nvPr/>
              </p:nvSpPr>
              <p:spPr>
                <a:xfrm>
                  <a:off x="1139370" y="1005002"/>
                  <a:ext cx="10824030" cy="5598998"/>
                </a:xfrm>
                <a:prstGeom prst="roundRect">
                  <a:avLst>
                    <a:gd name="adj" fmla="val 2157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모서리가 둥근 직사각형 5">
                  <a:extLst>
                    <a:ext uri="{FF2B5EF4-FFF2-40B4-BE49-F238E27FC236}">
                      <a16:creationId xmlns:a16="http://schemas.microsoft.com/office/drawing/2014/main" id="{5E4BDB00-1E2E-4CBB-8F12-FD96708683EF}"/>
                    </a:ext>
                  </a:extLst>
                </p:cNvPr>
                <p:cNvSpPr/>
                <p:nvPr/>
              </p:nvSpPr>
              <p:spPr>
                <a:xfrm>
                  <a:off x="1237001" y="1097870"/>
                  <a:ext cx="10628768" cy="5413262"/>
                </a:xfrm>
                <a:prstGeom prst="roundRect">
                  <a:avLst>
                    <a:gd name="adj" fmla="val 1646"/>
                  </a:avLst>
                </a:prstGeom>
                <a:solidFill>
                  <a:srgbClr val="59865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모서리가 둥근 직사각형 6">
                  <a:extLst>
                    <a:ext uri="{FF2B5EF4-FFF2-40B4-BE49-F238E27FC236}">
                      <a16:creationId xmlns:a16="http://schemas.microsoft.com/office/drawing/2014/main" id="{B0799CAB-CA39-4480-9A6B-FF085647CF4F}"/>
                    </a:ext>
                  </a:extLst>
                </p:cNvPr>
                <p:cNvSpPr/>
                <p:nvPr/>
              </p:nvSpPr>
              <p:spPr>
                <a:xfrm>
                  <a:off x="1139370" y="216414"/>
                  <a:ext cx="4070805" cy="631032"/>
                </a:xfrm>
                <a:prstGeom prst="roundRect">
                  <a:avLst>
                    <a:gd name="adj" fmla="val 19292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원통 31">
                  <a:extLst>
                    <a:ext uri="{FF2B5EF4-FFF2-40B4-BE49-F238E27FC236}">
                      <a16:creationId xmlns:a16="http://schemas.microsoft.com/office/drawing/2014/main" id="{F922DC4F-A5D5-4C1D-9D73-DBA2325E13C2}"/>
                    </a:ext>
                  </a:extLst>
                </p:cNvPr>
                <p:cNvSpPr/>
                <p:nvPr/>
              </p:nvSpPr>
              <p:spPr>
                <a:xfrm>
                  <a:off x="344287" y="216410"/>
                  <a:ext cx="327191" cy="12537191"/>
                </a:xfrm>
                <a:prstGeom prst="can">
                  <a:avLst>
                    <a:gd name="adj" fmla="val 30714"/>
                  </a:avLst>
                </a:prstGeom>
                <a:gradFill flip="none" rotWithShape="1">
                  <a:gsLst>
                    <a:gs pos="79000">
                      <a:srgbClr val="60150F">
                        <a:alpha val="31000"/>
                      </a:srgbClr>
                    </a:gs>
                    <a:gs pos="78000">
                      <a:srgbClr val="CBCBCE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2" name="양쪽 모서리가 둥근 사각형 21">
                <a:extLst>
                  <a:ext uri="{FF2B5EF4-FFF2-40B4-BE49-F238E27FC236}">
                    <a16:creationId xmlns:a16="http://schemas.microsoft.com/office/drawing/2014/main" id="{DA65239D-BE0A-4C3D-AB3B-E3C6831106D5}"/>
                  </a:ext>
                </a:extLst>
              </p:cNvPr>
              <p:cNvSpPr/>
              <p:nvPr/>
            </p:nvSpPr>
            <p:spPr>
              <a:xfrm rot="16200000">
                <a:off x="3230130" y="1173118"/>
                <a:ext cx="327997" cy="264132"/>
              </a:xfrm>
              <a:prstGeom prst="round2SameRect">
                <a:avLst/>
              </a:prstGeom>
              <a:solidFill>
                <a:srgbClr val="4A4A4A"/>
              </a:solidFill>
              <a:ln w="19050">
                <a:solidFill>
                  <a:srgbClr val="6015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600" b="1" dirty="0">
                    <a:solidFill>
                      <a:prstClr val="white"/>
                    </a:solidFill>
                  </a:rPr>
                  <a:t>2</a:t>
                </a: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양쪽 모서리가 둥근 사각형 23">
                <a:extLst>
                  <a:ext uri="{FF2B5EF4-FFF2-40B4-BE49-F238E27FC236}">
                    <a16:creationId xmlns:a16="http://schemas.microsoft.com/office/drawing/2014/main" id="{6A83AAC2-320D-4670-A4E3-173AA72EF9A7}"/>
                  </a:ext>
                </a:extLst>
              </p:cNvPr>
              <p:cNvSpPr/>
              <p:nvPr/>
            </p:nvSpPr>
            <p:spPr>
              <a:xfrm rot="16200000">
                <a:off x="4071959" y="594855"/>
                <a:ext cx="327998" cy="1419526"/>
              </a:xfrm>
              <a:prstGeom prst="round2SameRect">
                <a:avLst>
                  <a:gd name="adj1" fmla="val 0"/>
                  <a:gd name="adj2" fmla="val 15629"/>
                </a:avLst>
              </a:prstGeom>
              <a:solidFill>
                <a:srgbClr val="59865F"/>
              </a:solidFill>
              <a:ln w="19050">
                <a:solidFill>
                  <a:srgbClr val="6015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ko-KR" altLang="en-US" sz="1600" b="1" dirty="0" err="1">
                    <a:solidFill>
                      <a:prstClr val="white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삼박이</a:t>
                </a:r>
                <a:endParaRPr lang="ko-KR" altLang="en-US" sz="1600" b="1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2B9FD4-5CF8-430A-8812-8F0E92216373}"/>
                </a:ext>
              </a:extLst>
            </p:cNvPr>
            <p:cNvSpPr/>
            <p:nvPr/>
          </p:nvSpPr>
          <p:spPr>
            <a:xfrm>
              <a:off x="4403732" y="2721114"/>
              <a:ext cx="27494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감사합니다</a:t>
              </a:r>
              <a:endPara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38211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9" y="5875427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2135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chemeClr val="bg2">
                <a:lumMod val="50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36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14733"/>
            <a:ext cx="744338" cy="744338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DE581154-9F72-4543-8D07-13F9E302A896}"/>
              </a:ext>
            </a:extLst>
          </p:cNvPr>
          <p:cNvSpPr>
            <a:spLocks/>
          </p:cNvSpPr>
          <p:nvPr/>
        </p:nvSpPr>
        <p:spPr bwMode="auto">
          <a:xfrm>
            <a:off x="1679618" y="431414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9511F7A-0E59-4EB7-AD27-9FB510444FED}"/>
              </a:ext>
            </a:extLst>
          </p:cNvPr>
          <p:cNvSpPr>
            <a:spLocks/>
          </p:cNvSpPr>
          <p:nvPr/>
        </p:nvSpPr>
        <p:spPr bwMode="auto">
          <a:xfrm>
            <a:off x="2385598" y="4131932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16CE3FC-8598-4965-B807-1CE897912BAF}"/>
              </a:ext>
            </a:extLst>
          </p:cNvPr>
          <p:cNvSpPr>
            <a:spLocks/>
          </p:cNvSpPr>
          <p:nvPr/>
        </p:nvSpPr>
        <p:spPr bwMode="auto">
          <a:xfrm>
            <a:off x="2736893" y="47237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442CD7D-221C-4EB1-B6B5-E52B4C5712F5}"/>
              </a:ext>
            </a:extLst>
          </p:cNvPr>
          <p:cNvSpPr>
            <a:spLocks/>
          </p:cNvSpPr>
          <p:nvPr/>
        </p:nvSpPr>
        <p:spPr bwMode="auto">
          <a:xfrm>
            <a:off x="3441743" y="462846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F39EACB-2344-4A0A-8827-D0C5CF78541F}"/>
              </a:ext>
            </a:extLst>
          </p:cNvPr>
          <p:cNvSpPr>
            <a:spLocks/>
          </p:cNvSpPr>
          <p:nvPr/>
        </p:nvSpPr>
        <p:spPr bwMode="auto">
          <a:xfrm>
            <a:off x="2443485" y="1514213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6F59C85C-8275-4652-9048-3FC94C48C37E}"/>
              </a:ext>
            </a:extLst>
          </p:cNvPr>
          <p:cNvSpPr>
            <a:spLocks/>
          </p:cNvSpPr>
          <p:nvPr/>
        </p:nvSpPr>
        <p:spPr bwMode="auto">
          <a:xfrm>
            <a:off x="3330084" y="3464659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9DAA635A-A82B-4A39-813B-81696D25B7E1}"/>
              </a:ext>
            </a:extLst>
          </p:cNvPr>
          <p:cNvSpPr>
            <a:spLocks/>
          </p:cNvSpPr>
          <p:nvPr/>
        </p:nvSpPr>
        <p:spPr bwMode="auto">
          <a:xfrm>
            <a:off x="282627" y="352629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4EF9763D-337C-4FAF-B923-C92710AF724B}"/>
              </a:ext>
            </a:extLst>
          </p:cNvPr>
          <p:cNvSpPr>
            <a:spLocks/>
          </p:cNvSpPr>
          <p:nvPr/>
        </p:nvSpPr>
        <p:spPr bwMode="auto">
          <a:xfrm>
            <a:off x="924020" y="281050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32ECE46-BBC0-4827-941A-76902C6DCFBE}"/>
              </a:ext>
            </a:extLst>
          </p:cNvPr>
          <p:cNvSpPr>
            <a:spLocks/>
          </p:cNvSpPr>
          <p:nvPr/>
        </p:nvSpPr>
        <p:spPr bwMode="auto">
          <a:xfrm>
            <a:off x="1305949" y="342955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D550A8BB-F408-428A-A41C-F706EB846BE7}"/>
              </a:ext>
            </a:extLst>
          </p:cNvPr>
          <p:cNvSpPr>
            <a:spLocks/>
          </p:cNvSpPr>
          <p:nvPr/>
        </p:nvSpPr>
        <p:spPr bwMode="auto">
          <a:xfrm>
            <a:off x="145069" y="1771494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3835F35E-E7BD-4C64-8F0A-A42E790CC9FD}"/>
              </a:ext>
            </a:extLst>
          </p:cNvPr>
          <p:cNvSpPr>
            <a:spLocks/>
          </p:cNvSpPr>
          <p:nvPr/>
        </p:nvSpPr>
        <p:spPr bwMode="auto">
          <a:xfrm>
            <a:off x="1811702" y="276069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Freeform 5">
            <a:extLst>
              <a:ext uri="{FF2B5EF4-FFF2-40B4-BE49-F238E27FC236}">
                <a16:creationId xmlns:a16="http://schemas.microsoft.com/office/drawing/2014/main" id="{6906F120-88EC-40C8-BBC3-D90CE7289640}"/>
              </a:ext>
            </a:extLst>
          </p:cNvPr>
          <p:cNvSpPr>
            <a:spLocks/>
          </p:cNvSpPr>
          <p:nvPr/>
        </p:nvSpPr>
        <p:spPr bwMode="auto">
          <a:xfrm>
            <a:off x="2869584" y="142361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F5E6496F-1377-49EC-AC38-31E78B60C07F}"/>
              </a:ext>
            </a:extLst>
          </p:cNvPr>
          <p:cNvSpPr>
            <a:spLocks/>
          </p:cNvSpPr>
          <p:nvPr/>
        </p:nvSpPr>
        <p:spPr bwMode="auto">
          <a:xfrm>
            <a:off x="1336717" y="1378719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4EB00059-D801-499D-B2DB-46BD2824AE0F}"/>
              </a:ext>
            </a:extLst>
          </p:cNvPr>
          <p:cNvSpPr>
            <a:spLocks/>
          </p:cNvSpPr>
          <p:nvPr/>
        </p:nvSpPr>
        <p:spPr bwMode="auto">
          <a:xfrm>
            <a:off x="2058180" y="2132670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Freeform 5">
            <a:extLst>
              <a:ext uri="{FF2B5EF4-FFF2-40B4-BE49-F238E27FC236}">
                <a16:creationId xmlns:a16="http://schemas.microsoft.com/office/drawing/2014/main" id="{7424E971-7043-46F9-888E-09EA70A5AA0A}"/>
              </a:ext>
            </a:extLst>
          </p:cNvPr>
          <p:cNvSpPr>
            <a:spLocks/>
          </p:cNvSpPr>
          <p:nvPr/>
        </p:nvSpPr>
        <p:spPr bwMode="auto">
          <a:xfrm>
            <a:off x="3009579" y="273733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Freeform 5">
            <a:extLst>
              <a:ext uri="{FF2B5EF4-FFF2-40B4-BE49-F238E27FC236}">
                <a16:creationId xmlns:a16="http://schemas.microsoft.com/office/drawing/2014/main" id="{AC3CDFAC-4020-4108-92CE-B941D8995B2E}"/>
              </a:ext>
            </a:extLst>
          </p:cNvPr>
          <p:cNvSpPr>
            <a:spLocks/>
          </p:cNvSpPr>
          <p:nvPr/>
        </p:nvSpPr>
        <p:spPr bwMode="auto">
          <a:xfrm>
            <a:off x="2116621" y="303470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Freeform 5">
            <a:extLst>
              <a:ext uri="{FF2B5EF4-FFF2-40B4-BE49-F238E27FC236}">
                <a16:creationId xmlns:a16="http://schemas.microsoft.com/office/drawing/2014/main" id="{464CD097-4A29-413A-AB76-FF0E614D04BC}"/>
              </a:ext>
            </a:extLst>
          </p:cNvPr>
          <p:cNvSpPr>
            <a:spLocks/>
          </p:cNvSpPr>
          <p:nvPr/>
        </p:nvSpPr>
        <p:spPr bwMode="auto">
          <a:xfrm>
            <a:off x="9986080" y="4668052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Freeform 5">
            <a:extLst>
              <a:ext uri="{FF2B5EF4-FFF2-40B4-BE49-F238E27FC236}">
                <a16:creationId xmlns:a16="http://schemas.microsoft.com/office/drawing/2014/main" id="{F74076CE-70A2-48CD-B0ED-04CCC7583AC2}"/>
              </a:ext>
            </a:extLst>
          </p:cNvPr>
          <p:cNvSpPr>
            <a:spLocks/>
          </p:cNvSpPr>
          <p:nvPr/>
        </p:nvSpPr>
        <p:spPr bwMode="auto">
          <a:xfrm>
            <a:off x="10692060" y="4485844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208EABDF-0FA2-4785-9514-90D8EF648867}"/>
              </a:ext>
            </a:extLst>
          </p:cNvPr>
          <p:cNvSpPr>
            <a:spLocks/>
          </p:cNvSpPr>
          <p:nvPr/>
        </p:nvSpPr>
        <p:spPr bwMode="auto">
          <a:xfrm>
            <a:off x="11043355" y="507762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6D87A46D-AF56-4542-8D57-D3BBDD8D111F}"/>
              </a:ext>
            </a:extLst>
          </p:cNvPr>
          <p:cNvSpPr>
            <a:spLocks/>
          </p:cNvSpPr>
          <p:nvPr/>
        </p:nvSpPr>
        <p:spPr bwMode="auto">
          <a:xfrm>
            <a:off x="11748205" y="498237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Freeform 5">
            <a:extLst>
              <a:ext uri="{FF2B5EF4-FFF2-40B4-BE49-F238E27FC236}">
                <a16:creationId xmlns:a16="http://schemas.microsoft.com/office/drawing/2014/main" id="{9151786C-B0D0-4FBC-932C-E3CACC0ED2DA}"/>
              </a:ext>
            </a:extLst>
          </p:cNvPr>
          <p:cNvSpPr>
            <a:spLocks/>
          </p:cNvSpPr>
          <p:nvPr/>
        </p:nvSpPr>
        <p:spPr bwMode="auto">
          <a:xfrm>
            <a:off x="11938705" y="542052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D2E1FB1F-6586-4604-AD04-B76FE6E75D15}"/>
              </a:ext>
            </a:extLst>
          </p:cNvPr>
          <p:cNvSpPr>
            <a:spLocks/>
          </p:cNvSpPr>
          <p:nvPr/>
        </p:nvSpPr>
        <p:spPr bwMode="auto">
          <a:xfrm>
            <a:off x="11636546" y="3818571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Freeform 5">
            <a:extLst>
              <a:ext uri="{FF2B5EF4-FFF2-40B4-BE49-F238E27FC236}">
                <a16:creationId xmlns:a16="http://schemas.microsoft.com/office/drawing/2014/main" id="{85CE837E-61B2-42D6-90D5-CEA0571D4050}"/>
              </a:ext>
            </a:extLst>
          </p:cNvPr>
          <p:cNvSpPr>
            <a:spLocks/>
          </p:cNvSpPr>
          <p:nvPr/>
        </p:nvSpPr>
        <p:spPr bwMode="auto">
          <a:xfrm>
            <a:off x="10147176" y="5074003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Freeform 5">
            <a:extLst>
              <a:ext uri="{FF2B5EF4-FFF2-40B4-BE49-F238E27FC236}">
                <a16:creationId xmlns:a16="http://schemas.microsoft.com/office/drawing/2014/main" id="{B42DEF4E-37D4-4C48-AA2F-B7ADD7C29ADA}"/>
              </a:ext>
            </a:extLst>
          </p:cNvPr>
          <p:cNvSpPr>
            <a:spLocks/>
          </p:cNvSpPr>
          <p:nvPr/>
        </p:nvSpPr>
        <p:spPr bwMode="auto">
          <a:xfrm>
            <a:off x="9230482" y="3164416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id="{40151FB0-C13B-4796-AAAF-EB97CE75F935}"/>
              </a:ext>
            </a:extLst>
          </p:cNvPr>
          <p:cNvSpPr>
            <a:spLocks/>
          </p:cNvSpPr>
          <p:nvPr/>
        </p:nvSpPr>
        <p:spPr bwMode="auto">
          <a:xfrm>
            <a:off x="9612411" y="378346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Freeform 5">
            <a:extLst>
              <a:ext uri="{FF2B5EF4-FFF2-40B4-BE49-F238E27FC236}">
                <a16:creationId xmlns:a16="http://schemas.microsoft.com/office/drawing/2014/main" id="{2B0159D8-5192-4AB4-AE4E-29BEF566665C}"/>
              </a:ext>
            </a:extLst>
          </p:cNvPr>
          <p:cNvSpPr>
            <a:spLocks/>
          </p:cNvSpPr>
          <p:nvPr/>
        </p:nvSpPr>
        <p:spPr bwMode="auto">
          <a:xfrm>
            <a:off x="8955367" y="4343374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A81472FB-953D-4712-BD51-2B19367782AD}"/>
              </a:ext>
            </a:extLst>
          </p:cNvPr>
          <p:cNvSpPr>
            <a:spLocks/>
          </p:cNvSpPr>
          <p:nvPr/>
        </p:nvSpPr>
        <p:spPr bwMode="auto">
          <a:xfrm>
            <a:off x="10118164" y="629981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1" name="Freeform 5">
            <a:extLst>
              <a:ext uri="{FF2B5EF4-FFF2-40B4-BE49-F238E27FC236}">
                <a16:creationId xmlns:a16="http://schemas.microsoft.com/office/drawing/2014/main" id="{B1AC0461-E030-447D-8DE4-2ED69030C6E4}"/>
              </a:ext>
            </a:extLst>
          </p:cNvPr>
          <p:cNvSpPr>
            <a:spLocks/>
          </p:cNvSpPr>
          <p:nvPr/>
        </p:nvSpPr>
        <p:spPr bwMode="auto">
          <a:xfrm>
            <a:off x="11176046" y="1777522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A9014980-262D-4E89-8C27-B524E3521370}"/>
              </a:ext>
            </a:extLst>
          </p:cNvPr>
          <p:cNvSpPr>
            <a:spLocks/>
          </p:cNvSpPr>
          <p:nvPr/>
        </p:nvSpPr>
        <p:spPr bwMode="auto">
          <a:xfrm>
            <a:off x="9643179" y="1732631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Freeform 5">
            <a:extLst>
              <a:ext uri="{FF2B5EF4-FFF2-40B4-BE49-F238E27FC236}">
                <a16:creationId xmlns:a16="http://schemas.microsoft.com/office/drawing/2014/main" id="{9E7CDBFA-174C-4050-8402-21512653B251}"/>
              </a:ext>
            </a:extLst>
          </p:cNvPr>
          <p:cNvSpPr>
            <a:spLocks/>
          </p:cNvSpPr>
          <p:nvPr/>
        </p:nvSpPr>
        <p:spPr bwMode="auto">
          <a:xfrm>
            <a:off x="10364642" y="248658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Freeform 5">
            <a:extLst>
              <a:ext uri="{FF2B5EF4-FFF2-40B4-BE49-F238E27FC236}">
                <a16:creationId xmlns:a16="http://schemas.microsoft.com/office/drawing/2014/main" id="{28A75538-2DD6-4390-B55B-6BEA7FC47439}"/>
              </a:ext>
            </a:extLst>
          </p:cNvPr>
          <p:cNvSpPr>
            <a:spLocks/>
          </p:cNvSpPr>
          <p:nvPr/>
        </p:nvSpPr>
        <p:spPr bwMode="auto">
          <a:xfrm>
            <a:off x="11316041" y="309124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Freeform 5">
            <a:extLst>
              <a:ext uri="{FF2B5EF4-FFF2-40B4-BE49-F238E27FC236}">
                <a16:creationId xmlns:a16="http://schemas.microsoft.com/office/drawing/2014/main" id="{973948F6-413D-4DBB-B2E4-B84BE4D7E54B}"/>
              </a:ext>
            </a:extLst>
          </p:cNvPr>
          <p:cNvSpPr>
            <a:spLocks/>
          </p:cNvSpPr>
          <p:nvPr/>
        </p:nvSpPr>
        <p:spPr bwMode="auto">
          <a:xfrm>
            <a:off x="10423083" y="3388612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Freeform 5">
            <a:extLst>
              <a:ext uri="{FF2B5EF4-FFF2-40B4-BE49-F238E27FC236}">
                <a16:creationId xmlns:a16="http://schemas.microsoft.com/office/drawing/2014/main" id="{78012393-3A38-47FA-89B7-B596B6EB356F}"/>
              </a:ext>
            </a:extLst>
          </p:cNvPr>
          <p:cNvSpPr>
            <a:spLocks/>
          </p:cNvSpPr>
          <p:nvPr/>
        </p:nvSpPr>
        <p:spPr bwMode="auto">
          <a:xfrm>
            <a:off x="8992090" y="198139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Freeform 5">
            <a:extLst>
              <a:ext uri="{FF2B5EF4-FFF2-40B4-BE49-F238E27FC236}">
                <a16:creationId xmlns:a16="http://schemas.microsoft.com/office/drawing/2014/main" id="{1FDE529C-E784-4D88-8E09-751F9AD34B3D}"/>
              </a:ext>
            </a:extLst>
          </p:cNvPr>
          <p:cNvSpPr>
            <a:spLocks/>
          </p:cNvSpPr>
          <p:nvPr/>
        </p:nvSpPr>
        <p:spPr bwMode="auto">
          <a:xfrm>
            <a:off x="6053385" y="1006533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Freeform 5">
            <a:extLst>
              <a:ext uri="{FF2B5EF4-FFF2-40B4-BE49-F238E27FC236}">
                <a16:creationId xmlns:a16="http://schemas.microsoft.com/office/drawing/2014/main" id="{8A7D10E5-E3DE-42F8-B846-1730BCB33D9F}"/>
              </a:ext>
            </a:extLst>
          </p:cNvPr>
          <p:cNvSpPr>
            <a:spLocks/>
          </p:cNvSpPr>
          <p:nvPr/>
        </p:nvSpPr>
        <p:spPr bwMode="auto">
          <a:xfrm>
            <a:off x="295161" y="19580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Freeform 5">
            <a:extLst>
              <a:ext uri="{FF2B5EF4-FFF2-40B4-BE49-F238E27FC236}">
                <a16:creationId xmlns:a16="http://schemas.microsoft.com/office/drawing/2014/main" id="{7355D927-0188-408F-9830-33285A10F74D}"/>
              </a:ext>
            </a:extLst>
          </p:cNvPr>
          <p:cNvSpPr>
            <a:spLocks/>
          </p:cNvSpPr>
          <p:nvPr/>
        </p:nvSpPr>
        <p:spPr bwMode="auto">
          <a:xfrm>
            <a:off x="4279186" y="1095463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9" name="Freeform 5">
            <a:extLst>
              <a:ext uri="{FF2B5EF4-FFF2-40B4-BE49-F238E27FC236}">
                <a16:creationId xmlns:a16="http://schemas.microsoft.com/office/drawing/2014/main" id="{5A16830C-9983-4ED3-A4BA-9556E1FB63B1}"/>
              </a:ext>
            </a:extLst>
          </p:cNvPr>
          <p:cNvSpPr>
            <a:spLocks/>
          </p:cNvSpPr>
          <p:nvPr/>
        </p:nvSpPr>
        <p:spPr bwMode="auto">
          <a:xfrm>
            <a:off x="4081888" y="42605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1" name="Freeform 5">
            <a:extLst>
              <a:ext uri="{FF2B5EF4-FFF2-40B4-BE49-F238E27FC236}">
                <a16:creationId xmlns:a16="http://schemas.microsoft.com/office/drawing/2014/main" id="{C728B17E-3F7D-4AA0-8AA3-468E1A7E2009}"/>
              </a:ext>
            </a:extLst>
          </p:cNvPr>
          <p:cNvSpPr>
            <a:spLocks/>
          </p:cNvSpPr>
          <p:nvPr/>
        </p:nvSpPr>
        <p:spPr bwMode="auto">
          <a:xfrm>
            <a:off x="7930540" y="158738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3" name="Freeform 5">
            <a:extLst>
              <a:ext uri="{FF2B5EF4-FFF2-40B4-BE49-F238E27FC236}">
                <a16:creationId xmlns:a16="http://schemas.microsoft.com/office/drawing/2014/main" id="{6FB33B84-2699-4A0A-9D91-4A0989B906BF}"/>
              </a:ext>
            </a:extLst>
          </p:cNvPr>
          <p:cNvSpPr>
            <a:spLocks/>
          </p:cNvSpPr>
          <p:nvPr/>
        </p:nvSpPr>
        <p:spPr bwMode="auto">
          <a:xfrm>
            <a:off x="5306281" y="845284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Freeform 5">
            <a:extLst>
              <a:ext uri="{FF2B5EF4-FFF2-40B4-BE49-F238E27FC236}">
                <a16:creationId xmlns:a16="http://schemas.microsoft.com/office/drawing/2014/main" id="{39838DCB-B285-47C2-A0E0-4300E64D8D80}"/>
              </a:ext>
            </a:extLst>
          </p:cNvPr>
          <p:cNvSpPr>
            <a:spLocks/>
          </p:cNvSpPr>
          <p:nvPr/>
        </p:nvSpPr>
        <p:spPr bwMode="auto">
          <a:xfrm>
            <a:off x="6199558" y="155137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7" name="Freeform 5">
            <a:extLst>
              <a:ext uri="{FF2B5EF4-FFF2-40B4-BE49-F238E27FC236}">
                <a16:creationId xmlns:a16="http://schemas.microsoft.com/office/drawing/2014/main" id="{8C95E39F-A1FD-498F-B681-4B045D92ECD8}"/>
              </a:ext>
            </a:extLst>
          </p:cNvPr>
          <p:cNvSpPr>
            <a:spLocks/>
          </p:cNvSpPr>
          <p:nvPr/>
        </p:nvSpPr>
        <p:spPr bwMode="auto">
          <a:xfrm>
            <a:off x="7202769" y="1305349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9" name="Freeform 5">
            <a:extLst>
              <a:ext uri="{FF2B5EF4-FFF2-40B4-BE49-F238E27FC236}">
                <a16:creationId xmlns:a16="http://schemas.microsoft.com/office/drawing/2014/main" id="{5320D816-46A0-4A6B-8833-5759205BF1D0}"/>
              </a:ext>
            </a:extLst>
          </p:cNvPr>
          <p:cNvSpPr>
            <a:spLocks/>
          </p:cNvSpPr>
          <p:nvPr/>
        </p:nvSpPr>
        <p:spPr bwMode="auto">
          <a:xfrm>
            <a:off x="8046003" y="599311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Freeform 5">
            <a:extLst>
              <a:ext uri="{FF2B5EF4-FFF2-40B4-BE49-F238E27FC236}">
                <a16:creationId xmlns:a16="http://schemas.microsoft.com/office/drawing/2014/main" id="{EB1A083E-7162-4792-9030-0C89ECAA4CDA}"/>
              </a:ext>
            </a:extLst>
          </p:cNvPr>
          <p:cNvSpPr>
            <a:spLocks/>
          </p:cNvSpPr>
          <p:nvPr/>
        </p:nvSpPr>
        <p:spPr bwMode="auto">
          <a:xfrm>
            <a:off x="6332570" y="31143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Freeform 5">
            <a:extLst>
              <a:ext uri="{FF2B5EF4-FFF2-40B4-BE49-F238E27FC236}">
                <a16:creationId xmlns:a16="http://schemas.microsoft.com/office/drawing/2014/main" id="{CC7E9AEB-339A-4BE1-A7FA-0A9C4E8B6F94}"/>
              </a:ext>
            </a:extLst>
          </p:cNvPr>
          <p:cNvSpPr>
            <a:spLocks/>
          </p:cNvSpPr>
          <p:nvPr/>
        </p:nvSpPr>
        <p:spPr bwMode="auto">
          <a:xfrm>
            <a:off x="7258698" y="40421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5" name="Freeform 5">
            <a:extLst>
              <a:ext uri="{FF2B5EF4-FFF2-40B4-BE49-F238E27FC236}">
                <a16:creationId xmlns:a16="http://schemas.microsoft.com/office/drawing/2014/main" id="{BE0C8B39-E4AA-4F79-978E-FF9D77EF99F7}"/>
              </a:ext>
            </a:extLst>
          </p:cNvPr>
          <p:cNvSpPr>
            <a:spLocks/>
          </p:cNvSpPr>
          <p:nvPr/>
        </p:nvSpPr>
        <p:spPr bwMode="auto">
          <a:xfrm>
            <a:off x="8705629" y="1037895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7" name="Freeform 5">
            <a:extLst>
              <a:ext uri="{FF2B5EF4-FFF2-40B4-BE49-F238E27FC236}">
                <a16:creationId xmlns:a16="http://schemas.microsoft.com/office/drawing/2014/main" id="{D769D66C-6A2A-46B3-9854-4EDB9F41A07B}"/>
              </a:ext>
            </a:extLst>
          </p:cNvPr>
          <p:cNvSpPr>
            <a:spLocks/>
          </p:cNvSpPr>
          <p:nvPr/>
        </p:nvSpPr>
        <p:spPr bwMode="auto">
          <a:xfrm>
            <a:off x="9423275" y="234399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9" name="Freeform 5">
            <a:extLst>
              <a:ext uri="{FF2B5EF4-FFF2-40B4-BE49-F238E27FC236}">
                <a16:creationId xmlns:a16="http://schemas.microsoft.com/office/drawing/2014/main" id="{DCB872CC-7BDB-40B9-B527-50D12B826978}"/>
              </a:ext>
            </a:extLst>
          </p:cNvPr>
          <p:cNvSpPr>
            <a:spLocks/>
          </p:cNvSpPr>
          <p:nvPr/>
        </p:nvSpPr>
        <p:spPr bwMode="auto">
          <a:xfrm>
            <a:off x="10778106" y="138075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1" name="Freeform 5">
            <a:extLst>
              <a:ext uri="{FF2B5EF4-FFF2-40B4-BE49-F238E27FC236}">
                <a16:creationId xmlns:a16="http://schemas.microsoft.com/office/drawing/2014/main" id="{7F53D733-FEFA-4E46-8818-6030AC734193}"/>
              </a:ext>
            </a:extLst>
          </p:cNvPr>
          <p:cNvSpPr>
            <a:spLocks/>
          </p:cNvSpPr>
          <p:nvPr/>
        </p:nvSpPr>
        <p:spPr bwMode="auto">
          <a:xfrm>
            <a:off x="11056760" y="253616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3" name="Freeform 5">
            <a:extLst>
              <a:ext uri="{FF2B5EF4-FFF2-40B4-BE49-F238E27FC236}">
                <a16:creationId xmlns:a16="http://schemas.microsoft.com/office/drawing/2014/main" id="{57EB39BE-CD42-4995-838D-11076DCB85E6}"/>
              </a:ext>
            </a:extLst>
          </p:cNvPr>
          <p:cNvSpPr>
            <a:spLocks/>
          </p:cNvSpPr>
          <p:nvPr/>
        </p:nvSpPr>
        <p:spPr bwMode="auto">
          <a:xfrm>
            <a:off x="3056426" y="71072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5" name="Freeform 5">
            <a:extLst>
              <a:ext uri="{FF2B5EF4-FFF2-40B4-BE49-F238E27FC236}">
                <a16:creationId xmlns:a16="http://schemas.microsoft.com/office/drawing/2014/main" id="{4385F40E-944B-4B7E-A94A-91CD647EB8C3}"/>
              </a:ext>
            </a:extLst>
          </p:cNvPr>
          <p:cNvSpPr>
            <a:spLocks/>
          </p:cNvSpPr>
          <p:nvPr/>
        </p:nvSpPr>
        <p:spPr bwMode="auto">
          <a:xfrm>
            <a:off x="4815350" y="15640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7" name="Freeform 5">
            <a:extLst>
              <a:ext uri="{FF2B5EF4-FFF2-40B4-BE49-F238E27FC236}">
                <a16:creationId xmlns:a16="http://schemas.microsoft.com/office/drawing/2014/main" id="{33BC1BB4-8F9A-44EF-8AD1-40B6BF40F955}"/>
              </a:ext>
            </a:extLst>
          </p:cNvPr>
          <p:cNvSpPr>
            <a:spLocks/>
          </p:cNvSpPr>
          <p:nvPr/>
        </p:nvSpPr>
        <p:spPr bwMode="auto">
          <a:xfrm>
            <a:off x="603604" y="855257"/>
            <a:ext cx="503023" cy="388481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9" name="Freeform 5">
            <a:extLst>
              <a:ext uri="{FF2B5EF4-FFF2-40B4-BE49-F238E27FC236}">
                <a16:creationId xmlns:a16="http://schemas.microsoft.com/office/drawing/2014/main" id="{8BFF4366-7756-43F7-915B-27548F8314BD}"/>
              </a:ext>
            </a:extLst>
          </p:cNvPr>
          <p:cNvSpPr>
            <a:spLocks/>
          </p:cNvSpPr>
          <p:nvPr/>
        </p:nvSpPr>
        <p:spPr bwMode="auto">
          <a:xfrm>
            <a:off x="11403876" y="1038360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71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991913" y="530664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PM(Personal Mobility)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504693" y="1206979"/>
            <a:ext cx="1108792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개념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전기를 동력으로 하는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인용 이동수단으로 </a:t>
            </a:r>
            <a:endParaRPr lang="en-US" altLang="ko-KR" sz="24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전동 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전동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킥보드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자전거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초소형 전기차 등이 이에 해당된다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F08FC7-897A-46FF-BA64-9AB8702F59BA}"/>
              </a:ext>
            </a:extLst>
          </p:cNvPr>
          <p:cNvSpPr txBox="1"/>
          <p:nvPr/>
        </p:nvSpPr>
        <p:spPr>
          <a:xfrm>
            <a:off x="979224" y="3090739"/>
            <a:ext cx="1102101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개인형</a:t>
            </a:r>
            <a:r>
              <a:rPr lang="en-US" altLang="ko-KR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이동 장치 관련 법 개정  </a:t>
            </a:r>
            <a:endParaRPr lang="en-US" altLang="ko-KR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2020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년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12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월에는 도로교통법이 개정됨에 따라 최고 속도 시속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25km 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미만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총 중량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30kg 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미만인 개인형 이동 장치에 한해 자전거 도로의 통행과 운전면허 없이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13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세 이상  누구나 이용이 가능해진다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.</a:t>
            </a:r>
            <a:endParaRPr lang="ko-KR" altLang="en-US" sz="24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45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E7B4C2-71E9-4061-9FE3-FE9774A6EF90}"/>
              </a:ext>
            </a:extLst>
          </p:cNvPr>
          <p:cNvSpPr/>
          <p:nvPr/>
        </p:nvSpPr>
        <p:spPr>
          <a:xfrm>
            <a:off x="195997" y="193450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Background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59944B-28EC-4B94-909E-2CC0418CD0C4}"/>
              </a:ext>
            </a:extLst>
          </p:cNvPr>
          <p:cNvSpPr/>
          <p:nvPr/>
        </p:nvSpPr>
        <p:spPr>
          <a:xfrm>
            <a:off x="9275130" y="3147626"/>
            <a:ext cx="288000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Premise</a:t>
            </a:r>
          </a:p>
          <a:p>
            <a:pPr algn="ctr">
              <a:lnSpc>
                <a:spcPct val="150000"/>
              </a:lnSpc>
            </a:pPr>
            <a:endParaRPr lang="en-US" altLang="ko-KR" sz="1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PM 서비스가 형평성을 중요시할 경우 </a:t>
            </a:r>
            <a:endParaRPr lang="en-US" altLang="ko-KR" sz="1200" dirty="0">
              <a:solidFill>
                <a:srgbClr val="FF0000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의사결정에 고려할 수 있을 것으로 기대</a:t>
            </a:r>
            <a:endParaRPr lang="en-US" altLang="ko-KR" sz="12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u="sng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일반적으로 이용되는 PM 인 공공자전거를 이용해 연구의 지표로 사용</a:t>
            </a:r>
            <a:endParaRPr lang="en-US" altLang="ko-KR" sz="1200" i="0" u="sng" strike="noStrike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869A11-1A4D-4B4C-825E-06B0048F1A9B}"/>
              </a:ext>
            </a:extLst>
          </p:cNvPr>
          <p:cNvGrpSpPr/>
          <p:nvPr/>
        </p:nvGrpSpPr>
        <p:grpSpPr>
          <a:xfrm>
            <a:off x="-36870" y="1772588"/>
            <a:ext cx="2880000" cy="2358938"/>
            <a:chOff x="-18207" y="1989895"/>
            <a:chExt cx="2814890" cy="201013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3D198C-7F75-49BD-B24C-7589DC27791D}"/>
                </a:ext>
              </a:extLst>
            </p:cNvPr>
            <p:cNvSpPr/>
            <p:nvPr/>
          </p:nvSpPr>
          <p:spPr>
            <a:xfrm>
              <a:off x="-18207" y="3192050"/>
              <a:ext cx="2814890" cy="80797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범위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공간적 범위 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: 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서울시의 </a:t>
              </a: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424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개 행정동</a:t>
              </a:r>
              <a:endParaRPr lang="en-US" altLang="ko-KR" sz="1200" b="0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시간적 범위 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: 2019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년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, 2020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년</a:t>
              </a:r>
              <a:endParaRPr lang="en-US" altLang="ko-KR" sz="10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669D35-BA9C-42BA-91A8-658D1C16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36" y="1989895"/>
              <a:ext cx="1040135" cy="102308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95BDA4-B5AE-4AAC-89EC-CA0EA580D6AF}"/>
              </a:ext>
            </a:extLst>
          </p:cNvPr>
          <p:cNvGrpSpPr/>
          <p:nvPr/>
        </p:nvGrpSpPr>
        <p:grpSpPr>
          <a:xfrm>
            <a:off x="3203130" y="1736364"/>
            <a:ext cx="2880000" cy="2395161"/>
            <a:chOff x="2880441" y="1957922"/>
            <a:chExt cx="3006626" cy="2010708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1BF6736-A093-48E9-8273-D33AC0B4325C}"/>
                </a:ext>
              </a:extLst>
            </p:cNvPr>
            <p:cNvSpPr/>
            <p:nvPr/>
          </p:nvSpPr>
          <p:spPr>
            <a:xfrm>
              <a:off x="2880441" y="3168510"/>
              <a:ext cx="3006626" cy="8001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목적 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 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서비스가 교통문제를 분담에 기여할 때</a:t>
              </a: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, </a:t>
              </a:r>
              <a:r>
                <a:rPr lang="ko-KR" altLang="en-US" sz="1200" b="0" i="0" u="none" strike="noStrike" dirty="0" err="1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도입지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결정을 위한 방법론 연구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FA2A5FE-4466-4A7A-981F-1AD29637C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579" y="1957922"/>
              <a:ext cx="1110983" cy="107654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0D4253-5E9A-479B-AC3A-083DF01192AB}"/>
              </a:ext>
            </a:extLst>
          </p:cNvPr>
          <p:cNvGrpSpPr/>
          <p:nvPr/>
        </p:nvGrpSpPr>
        <p:grpSpPr>
          <a:xfrm>
            <a:off x="6278092" y="1717546"/>
            <a:ext cx="2880000" cy="2396848"/>
            <a:chOff x="6314962" y="1960505"/>
            <a:chExt cx="2738695" cy="2099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AA1673-7F8F-4207-A2B9-B9721CE1AE6D}"/>
                </a:ext>
              </a:extLst>
            </p:cNvPr>
            <p:cNvSpPr/>
            <p:nvPr/>
          </p:nvSpPr>
          <p:spPr>
            <a:xfrm>
              <a:off x="6314962" y="3168039"/>
              <a:ext cx="2738695" cy="89162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내용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 </a:t>
              </a: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서비스 입지에 대한 영향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ko-KR" altLang="en-US" sz="1200" dirty="0" err="1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요인별</a:t>
              </a: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endParaRPr lang="en-US" altLang="ko-KR" sz="12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표준화한 수치 기반 서비스 위치선정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20" name="그림 19" descr="장난감, 시계, 표지판이(가) 표시된 사진&#10;&#10;자동 생성된 설명">
              <a:extLst>
                <a:ext uri="{FF2B5EF4-FFF2-40B4-BE49-F238E27FC236}">
                  <a16:creationId xmlns:a16="http://schemas.microsoft.com/office/drawing/2014/main" id="{4147DE7E-1719-4EA6-ADFF-7F7CA3533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513" y="1960505"/>
              <a:ext cx="1193590" cy="1149744"/>
            </a:xfrm>
            <a:prstGeom prst="rect">
              <a:avLst/>
            </a:prstGeom>
          </p:spPr>
        </p:pic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4B790F5C-F525-4B9B-8F00-7438199A14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87" y="1251786"/>
            <a:ext cx="1694054" cy="16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6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625819" y="2611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목차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47C034-4C95-48EA-92C4-C14AA4C08EDB}"/>
              </a:ext>
            </a:extLst>
          </p:cNvPr>
          <p:cNvSpPr/>
          <p:nvPr/>
        </p:nvSpPr>
        <p:spPr>
          <a:xfrm>
            <a:off x="3005803" y="681650"/>
            <a:ext cx="6475399" cy="50136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고려해야할 지표 선정 및 </a:t>
            </a:r>
            <a:r>
              <a:rPr lang="ko-KR" altLang="en-US" sz="2400" b="1" dirty="0" err="1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r>
              <a:rPr lang="en-US" altLang="ko-KR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시각화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군집분석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 진행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 진행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arabicPeriod"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워드 클라우드 결과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27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11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2</a:t>
              </a:r>
              <a:r>
                <a:rPr lang="en-US" altLang="ko-KR" sz="1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en-US" altLang="ko-KR" sz="100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ko-KR" altLang="en-US" sz="1100" dirty="0" err="1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삼박이</a:t>
              </a:r>
              <a:endParaRPr lang="ko-KR" altLang="en-US" sz="1100" dirty="0">
                <a:solidFill>
                  <a:prstClr val="whit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</a:rPr>
                <a:t>2</a:t>
              </a:r>
            </a:p>
            <a:p>
              <a:pPr algn="ctr"/>
              <a:r>
                <a:rPr lang="en-US" altLang="ko-KR" sz="200" dirty="0">
                  <a:solidFill>
                    <a:prstClr val="white"/>
                  </a:solidFill>
                </a:rPr>
                <a:t>LINE</a:t>
              </a:r>
              <a:endParaRPr lang="ko-KR" altLang="en-US" sz="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349762" y="226058"/>
            <a:ext cx="241765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지표 선정</a:t>
            </a:r>
            <a:endParaRPr lang="en-US" altLang="ko-KR" sz="4000" dirty="0">
              <a:solidFill>
                <a:srgbClr val="00829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712717-BA99-4821-BF08-D516BF511D71}"/>
              </a:ext>
            </a:extLst>
          </p:cNvPr>
          <p:cNvSpPr txBox="1"/>
          <p:nvPr/>
        </p:nvSpPr>
        <p:spPr>
          <a:xfrm>
            <a:off x="4822976" y="5610777"/>
            <a:ext cx="352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FE55DD-BC53-44C4-884E-41D34BBE37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96" t="4365" r="2896" b="4681"/>
          <a:stretch/>
        </p:blipFill>
        <p:spPr>
          <a:xfrm>
            <a:off x="2239610" y="1025426"/>
            <a:ext cx="8249253" cy="44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9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0134" y="114030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과정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CB473E75-D963-4D86-A777-A34A6899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05" y="1204908"/>
            <a:ext cx="6663753" cy="3808867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9A9DB66B-F7F4-49CB-A042-8B64976CCA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t="14445" r="5240" b="15139"/>
          <a:stretch/>
        </p:blipFill>
        <p:spPr>
          <a:xfrm>
            <a:off x="7320053" y="596276"/>
            <a:ext cx="4520542" cy="50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07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1527</Words>
  <Application>Microsoft Office PowerPoint</Application>
  <PresentationFormat>와이드스크린</PresentationFormat>
  <Paragraphs>461</Paragraphs>
  <Slides>41</Slides>
  <Notes>21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야놀자 야체 R</vt:lpstr>
      <vt:lpstr>DX유니고딕 115</vt:lpstr>
      <vt:lpstr>a로케트</vt:lpstr>
      <vt:lpstr>Nanum</vt:lpstr>
      <vt:lpstr>맑은 고딕</vt:lpstr>
      <vt:lpstr>Times New Roman</vt:lpstr>
      <vt:lpstr>Arial</vt:lpstr>
      <vt:lpstr>a바른생각</vt:lpstr>
      <vt:lpstr>Cambria Math</vt:lpstr>
      <vt:lpstr>DX영화자막 M</vt:lpstr>
      <vt:lpstr>1_Office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campusseven27</cp:lastModifiedBy>
  <cp:revision>120</cp:revision>
  <dcterms:created xsi:type="dcterms:W3CDTF">2020-01-29T05:59:37Z</dcterms:created>
  <dcterms:modified xsi:type="dcterms:W3CDTF">2020-11-17T08:13:11Z</dcterms:modified>
</cp:coreProperties>
</file>